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  <p:sldMasterId id="2147483860" r:id="rId5"/>
    <p:sldMasterId id="2147483815" r:id="rId6"/>
    <p:sldMasterId id="2147483906" r:id="rId7"/>
  </p:sldMasterIdLst>
  <p:notesMasterIdLst>
    <p:notesMasterId r:id="rId16"/>
  </p:notesMasterIdLst>
  <p:sldIdLst>
    <p:sldId id="288" r:id="rId8"/>
    <p:sldId id="286" r:id="rId9"/>
    <p:sldId id="287" r:id="rId10"/>
    <p:sldId id="282" r:id="rId11"/>
    <p:sldId id="283" r:id="rId12"/>
    <p:sldId id="284" r:id="rId13"/>
    <p:sldId id="285" r:id="rId14"/>
    <p:sldId id="278" r:id="rId1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3A"/>
    <a:srgbClr val="348221"/>
    <a:srgbClr val="2B5713"/>
    <a:srgbClr val="003A45"/>
    <a:srgbClr val="79D1E5"/>
    <a:srgbClr val="378220"/>
    <a:srgbClr val="285715"/>
    <a:srgbClr val="038EB4"/>
    <a:srgbClr val="005198"/>
    <a:srgbClr val="004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C1A84-240F-A5BA-DB72-598FB30067F6}" v="20" dt="2024-04-03T13:08:30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2652-F7C6-1548-A102-CBD4AD4400D9}" type="datetimeFigureOut">
              <a:t>03.04.2024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4E96-3A8B-0D48-87EF-D8BBDB879D1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91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B0E2BD0-DFBA-4F44-80F9-20B3C47C9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2643A03-0E12-2D46-9B35-C05AD01B88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6000" y="1820878"/>
            <a:ext cx="5400000" cy="30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2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re, utendørs, snø, gå på ski&#10;&#10;Automatisk generert beskrivelse">
            <a:extLst>
              <a:ext uri="{FF2B5EF4-FFF2-40B4-BE49-F238E27FC236}">
                <a16:creationId xmlns:a16="http://schemas.microsoft.com/office/drawing/2014/main" id="{9C654073-0B81-AC41-A753-E473D1B1B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2924139-1175-3F45-A1B8-F7634E59AD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6000" y="1809922"/>
            <a:ext cx="5400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66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re, utendørs, snø, gå på ski&#10;&#10;Automatisk generert beskrivelse">
            <a:extLst>
              <a:ext uri="{FF2B5EF4-FFF2-40B4-BE49-F238E27FC236}">
                <a16:creationId xmlns:a16="http://schemas.microsoft.com/office/drawing/2014/main" id="{9C654073-0B81-AC41-A753-E473D1B1B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A0E31D07-6C47-264C-8410-C68EDB126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7635" y="1837096"/>
            <a:ext cx="1936730" cy="29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0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re, utendørs, snø, gå på ski&#10;&#10;Automatisk generert beskrivelse">
            <a:extLst>
              <a:ext uri="{FF2B5EF4-FFF2-40B4-BE49-F238E27FC236}">
                <a16:creationId xmlns:a16="http://schemas.microsoft.com/office/drawing/2014/main" id="{9C654073-0B81-AC41-A753-E473D1B1B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ECBA906-F82C-D042-8737-6F44F74E2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3230" y="2889250"/>
            <a:ext cx="6225540" cy="7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60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lante, tre, håndflate, blomst&#10;&#10;Automatisk generert beskrivelse">
            <a:extLst>
              <a:ext uri="{FF2B5EF4-FFF2-40B4-BE49-F238E27FC236}">
                <a16:creationId xmlns:a16="http://schemas.microsoft.com/office/drawing/2014/main" id="{CD4434EB-495A-824F-9332-2B59BAA59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B9047B6-8D5A-074F-99D7-60F15A0E2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6000" y="1809922"/>
            <a:ext cx="5400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9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lante, tre, håndflate, blomst&#10;&#10;Automatisk generert beskrivelse">
            <a:extLst>
              <a:ext uri="{FF2B5EF4-FFF2-40B4-BE49-F238E27FC236}">
                <a16:creationId xmlns:a16="http://schemas.microsoft.com/office/drawing/2014/main" id="{CD4434EB-495A-824F-9332-2B59BAA59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4C3E1EC5-5BC5-084C-89BE-5E3E7F47E0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7635" y="1837096"/>
            <a:ext cx="1936730" cy="29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1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lante, tre, håndflate, blomst&#10;&#10;Automatisk generert beskrivelse">
            <a:extLst>
              <a:ext uri="{FF2B5EF4-FFF2-40B4-BE49-F238E27FC236}">
                <a16:creationId xmlns:a16="http://schemas.microsoft.com/office/drawing/2014/main" id="{CD4434EB-495A-824F-9332-2B59BAA59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E9BB4CB-ED22-D04E-A84A-66150E52EB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3230" y="2889250"/>
            <a:ext cx="6225540" cy="7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28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ardin&#10;&#10;Automatisk generert beskrivelse">
            <a:extLst>
              <a:ext uri="{FF2B5EF4-FFF2-40B4-BE49-F238E27FC236}">
                <a16:creationId xmlns:a16="http://schemas.microsoft.com/office/drawing/2014/main" id="{0A0F9324-5565-104C-A527-923779D6A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B1C1F10-28F2-E742-ADC7-A34A0C5E46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6000" y="1809922"/>
            <a:ext cx="5400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87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ardin&#10;&#10;Automatisk generert beskrivelse">
            <a:extLst>
              <a:ext uri="{FF2B5EF4-FFF2-40B4-BE49-F238E27FC236}">
                <a16:creationId xmlns:a16="http://schemas.microsoft.com/office/drawing/2014/main" id="{0A0F9324-5565-104C-A527-923779D6A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766300B9-76A1-2F44-ACB2-95EBFE8A1A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7635" y="1837096"/>
            <a:ext cx="1936730" cy="29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ardin&#10;&#10;Automatisk generert beskrivelse">
            <a:extLst>
              <a:ext uri="{FF2B5EF4-FFF2-40B4-BE49-F238E27FC236}">
                <a16:creationId xmlns:a16="http://schemas.microsoft.com/office/drawing/2014/main" id="{0A0F9324-5565-104C-A527-923779D6A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FC74CC8-469E-3D47-9AE9-F497043B39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3230" y="2889250"/>
            <a:ext cx="6225540" cy="7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92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gate, lys, trafikk&#10;&#10;Automatisk generert beskrivelse">
            <a:extLst>
              <a:ext uri="{FF2B5EF4-FFF2-40B4-BE49-F238E27FC236}">
                <a16:creationId xmlns:a16="http://schemas.microsoft.com/office/drawing/2014/main" id="{42FE8B89-173F-CB4E-90E0-17186EB50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9FD5B15-FFB2-3D4C-84D8-0B8E02C62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6000" y="1809922"/>
            <a:ext cx="5400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08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B0E2BD0-DFBA-4F44-80F9-20B3C47C9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1104F24E-E8DD-5C45-9C5A-FD0382300F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3486" y="1820878"/>
            <a:ext cx="1965029" cy="30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0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gate, lys, trafikk&#10;&#10;Automatisk generert beskrivelse">
            <a:extLst>
              <a:ext uri="{FF2B5EF4-FFF2-40B4-BE49-F238E27FC236}">
                <a16:creationId xmlns:a16="http://schemas.microsoft.com/office/drawing/2014/main" id="{42FE8B89-173F-CB4E-90E0-17186EB50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6E99C748-F444-264A-B19A-4B743CAF5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7635" y="1837096"/>
            <a:ext cx="1936730" cy="29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gate, lys, trafikk&#10;&#10;Automatisk generert beskrivelse">
            <a:extLst>
              <a:ext uri="{FF2B5EF4-FFF2-40B4-BE49-F238E27FC236}">
                <a16:creationId xmlns:a16="http://schemas.microsoft.com/office/drawing/2014/main" id="{42FE8B89-173F-CB4E-90E0-17186EB50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D8CDCC5-6C24-9946-B587-CC4889886B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3230" y="2889250"/>
            <a:ext cx="6225540" cy="7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5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fly, utendørs, fugl, flokk&#10;&#10;Automatisk generert beskrivelse">
            <a:extLst>
              <a:ext uri="{FF2B5EF4-FFF2-40B4-BE49-F238E27FC236}">
                <a16:creationId xmlns:a16="http://schemas.microsoft.com/office/drawing/2014/main" id="{DDEE3AC1-EFD7-2C4F-855D-79987438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B0AD4EB-52D2-104B-8514-B5F193FAEA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6000" y="1809922"/>
            <a:ext cx="5400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87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fly, utendørs, fugl, flokk&#10;&#10;Automatisk generert beskrivelse">
            <a:extLst>
              <a:ext uri="{FF2B5EF4-FFF2-40B4-BE49-F238E27FC236}">
                <a16:creationId xmlns:a16="http://schemas.microsoft.com/office/drawing/2014/main" id="{DDEE3AC1-EFD7-2C4F-855D-79987438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8D66AD72-26E2-C142-ADFC-A8A40BD4B8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7635" y="1837096"/>
            <a:ext cx="1936730" cy="29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38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B0E2BD0-DFBA-4F44-80F9-20B3C47C9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CD4DA45C-59D2-7148-A342-65555C0A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456445"/>
            <a:ext cx="9453749" cy="1352389"/>
          </a:xfrm>
        </p:spPr>
        <p:txBody>
          <a:bodyPr lIns="0" tIns="0" rIns="0" bIns="0" anchor="b">
            <a:normAutofit/>
          </a:bodyPr>
          <a:lstStyle>
            <a:lvl1pPr>
              <a:defRPr sz="4500">
                <a:solidFill>
                  <a:srgbClr val="003A4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7A1A5EE8-A7FA-FD46-89F9-AB321C657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rgbClr val="003A4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03D72A6-561B-1F49-80C6-0B53F7324C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94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fisk&#10;&#10;Automatisk generert beskrivelse">
            <a:extLst>
              <a:ext uri="{FF2B5EF4-FFF2-40B4-BE49-F238E27FC236}">
                <a16:creationId xmlns:a16="http://schemas.microsoft.com/office/drawing/2014/main" id="{44731C18-5CBE-B448-8D28-A453578C4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4209363-EA23-CF49-982F-DD032A0D77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6" name="Tittel 6">
            <a:extLst>
              <a:ext uri="{FF2B5EF4-FFF2-40B4-BE49-F238E27FC236}">
                <a16:creationId xmlns:a16="http://schemas.microsoft.com/office/drawing/2014/main" id="{3AD866A0-44CD-8044-A4C8-DB360BE5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456445"/>
            <a:ext cx="9453749" cy="1352389"/>
          </a:xfrm>
        </p:spPr>
        <p:txBody>
          <a:bodyPr lIns="0" tIns="0" rIns="0" bIns="0" anchor="b">
            <a:normAutofit/>
          </a:bodyPr>
          <a:lstStyle>
            <a:lvl1pPr>
              <a:defRPr sz="450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3E9CAF11-D87B-5E4E-8BFD-9CCD84DFFF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17609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lante, tre, håndflate, blomst&#10;&#10;Automatisk generert beskrivelse">
            <a:extLst>
              <a:ext uri="{FF2B5EF4-FFF2-40B4-BE49-F238E27FC236}">
                <a16:creationId xmlns:a16="http://schemas.microsoft.com/office/drawing/2014/main" id="{92A778E6-4013-C34D-933E-07486556C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tel 6">
            <a:extLst>
              <a:ext uri="{FF2B5EF4-FFF2-40B4-BE49-F238E27FC236}">
                <a16:creationId xmlns:a16="http://schemas.microsoft.com/office/drawing/2014/main" id="{9BC4AF95-513C-4D43-B9EF-D654E150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456445"/>
            <a:ext cx="9453749" cy="1352389"/>
          </a:xfrm>
        </p:spPr>
        <p:txBody>
          <a:bodyPr lIns="0" tIns="0" rIns="0" bIns="0" anchor="b">
            <a:normAutofit/>
          </a:bodyPr>
          <a:lstStyle>
            <a:lvl1pPr>
              <a:defRPr sz="4500">
                <a:solidFill>
                  <a:srgbClr val="003A4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1183FD50-71F6-4749-96F1-9CA4666752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rgbClr val="003A4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73FA258-3525-9C4D-B3CC-DEC0B49F6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38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gate, lys, trafikk&#10;&#10;Automatisk generert beskrivelse">
            <a:extLst>
              <a:ext uri="{FF2B5EF4-FFF2-40B4-BE49-F238E27FC236}">
                <a16:creationId xmlns:a16="http://schemas.microsoft.com/office/drawing/2014/main" id="{42FE8B89-173F-CB4E-90E0-17186EB50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0F2F7A6-7FEA-1C47-9976-F9FF76558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999B4F7A-4E3B-CB4F-9C97-747FE98C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456445"/>
            <a:ext cx="9453749" cy="1352389"/>
          </a:xfrm>
        </p:spPr>
        <p:txBody>
          <a:bodyPr lIns="0" tIns="0" rIns="0" bIns="0" anchor="b">
            <a:normAutofit/>
          </a:bodyPr>
          <a:lstStyle>
            <a:lvl1pPr>
              <a:defRPr sz="450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C9F11EB8-DF23-FC47-86CF-274B280BBF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7251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fly, utendørs, fugl, flokk&#10;&#10;Automatisk generert beskrivelse">
            <a:extLst>
              <a:ext uri="{FF2B5EF4-FFF2-40B4-BE49-F238E27FC236}">
                <a16:creationId xmlns:a16="http://schemas.microsoft.com/office/drawing/2014/main" id="{DDEE3AC1-EFD7-2C4F-855D-79987438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0F2F7A6-7FEA-1C47-9976-F9FF76558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7E424265-C8CE-CC41-B531-1C3C6635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456445"/>
            <a:ext cx="9453749" cy="1352389"/>
          </a:xfrm>
        </p:spPr>
        <p:txBody>
          <a:bodyPr lIns="0" tIns="0" rIns="0" bIns="0" anchor="b">
            <a:normAutofit/>
          </a:bodyPr>
          <a:lstStyle>
            <a:lvl1pPr>
              <a:defRPr sz="450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8525C94D-96C1-624C-A43D-907D485EB4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69126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re, utendørs, snø, gå på ski&#10;&#10;Automatisk generert beskrivelse">
            <a:extLst>
              <a:ext uri="{FF2B5EF4-FFF2-40B4-BE49-F238E27FC236}">
                <a16:creationId xmlns:a16="http://schemas.microsoft.com/office/drawing/2014/main" id="{9C654073-0B81-AC41-A753-E473D1B1B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0F2F7A6-7FEA-1C47-9976-F9FF76558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B8FA9924-3A4B-4243-9575-01A7A519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456445"/>
            <a:ext cx="9453749" cy="1352389"/>
          </a:xfrm>
        </p:spPr>
        <p:txBody>
          <a:bodyPr lIns="0" tIns="0" rIns="0" bIns="0" anchor="b">
            <a:normAutofit/>
          </a:bodyPr>
          <a:lstStyle>
            <a:lvl1pPr>
              <a:defRPr sz="450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ED8B504-8D1D-EF4B-97C2-D13743C2C5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1606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B0E2BD0-DFBA-4F44-80F9-20B3C47C9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F9A7DDC-3B4C-3E42-86C6-F18F1FE873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3230" y="2889250"/>
            <a:ext cx="6225540" cy="7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00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lante, tre, håndflate, blomst&#10;&#10;Automatisk generert beskrivelse">
            <a:extLst>
              <a:ext uri="{FF2B5EF4-FFF2-40B4-BE49-F238E27FC236}">
                <a16:creationId xmlns:a16="http://schemas.microsoft.com/office/drawing/2014/main" id="{CD4434EB-495A-824F-9332-2B59BAA59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3F47F84-F7E8-1649-A067-60F761CA56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5" name="Tittel 6">
            <a:extLst>
              <a:ext uri="{FF2B5EF4-FFF2-40B4-BE49-F238E27FC236}">
                <a16:creationId xmlns:a16="http://schemas.microsoft.com/office/drawing/2014/main" id="{684D3B8D-8D02-054C-BAA8-16CCFB8C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456445"/>
            <a:ext cx="9453749" cy="1352389"/>
          </a:xfrm>
        </p:spPr>
        <p:txBody>
          <a:bodyPr lIns="0" tIns="0" rIns="0" bIns="0" anchor="b">
            <a:normAutofit/>
          </a:bodyPr>
          <a:lstStyle>
            <a:lvl1pPr>
              <a:defRPr sz="450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1236C59F-4245-B54F-B543-8E23FBBF77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92100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ardin&#10;&#10;Automatisk generert beskrivelse">
            <a:extLst>
              <a:ext uri="{FF2B5EF4-FFF2-40B4-BE49-F238E27FC236}">
                <a16:creationId xmlns:a16="http://schemas.microsoft.com/office/drawing/2014/main" id="{0A0F9324-5565-104C-A527-923779D6A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2F31566-B55D-0C4C-990F-674766D179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6" name="Tittel 6">
            <a:extLst>
              <a:ext uri="{FF2B5EF4-FFF2-40B4-BE49-F238E27FC236}">
                <a16:creationId xmlns:a16="http://schemas.microsoft.com/office/drawing/2014/main" id="{8D644385-C99E-D247-AD95-FBF80D00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456445"/>
            <a:ext cx="9453749" cy="1352389"/>
          </a:xfrm>
        </p:spPr>
        <p:txBody>
          <a:bodyPr lIns="0" tIns="0" rIns="0" bIns="0" anchor="b">
            <a:normAutofit/>
          </a:bodyPr>
          <a:lstStyle>
            <a:lvl1pPr>
              <a:defRPr sz="450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793047DE-FD5F-3C43-BDD4-E192E127B2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33437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20A2762-8BA0-D04E-B0E7-25CF9151DB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23FCC4F-4255-D549-8427-82EC38083F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9" name="Tittel 6">
            <a:extLst>
              <a:ext uri="{FF2B5EF4-FFF2-40B4-BE49-F238E27FC236}">
                <a16:creationId xmlns:a16="http://schemas.microsoft.com/office/drawing/2014/main" id="{A66CF80A-8D1D-BD43-8A07-06FD1A59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456445"/>
            <a:ext cx="9453749" cy="1352389"/>
          </a:xfrm>
        </p:spPr>
        <p:txBody>
          <a:bodyPr lIns="0" tIns="0" rIns="0" bIns="0" anchor="b">
            <a:normAutofit/>
          </a:bodyPr>
          <a:lstStyle>
            <a:lvl1pPr>
              <a:defRPr sz="450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28F8B48A-5E56-3344-BB7A-C2D88CA074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08742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8F3F1B-0672-2A4B-ACB0-5E5255D4CC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8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54C519B-30B8-0646-9C2B-8877A226D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579A6226-CD8D-FC4E-B1F5-9CCBEDD5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456445"/>
            <a:ext cx="9453749" cy="1352389"/>
          </a:xfrm>
        </p:spPr>
        <p:txBody>
          <a:bodyPr lIns="0" tIns="0" rIns="0" bIns="0" anchor="b">
            <a:normAutofit/>
          </a:bodyPr>
          <a:lstStyle>
            <a:lvl1pPr>
              <a:defRPr sz="450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73ADDD3F-4547-2647-9371-066180E545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02568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6AFC1-3398-2C48-A592-DE29123761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2B7CD041-1302-3149-94F0-64367385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456445"/>
            <a:ext cx="9453749" cy="1352389"/>
          </a:xfrm>
        </p:spPr>
        <p:txBody>
          <a:bodyPr lIns="0" tIns="0" rIns="0" bIns="0" anchor="b">
            <a:normAutofit/>
          </a:bodyPr>
          <a:lstStyle>
            <a:lvl1pPr>
              <a:defRPr sz="4500">
                <a:solidFill>
                  <a:srgbClr val="003A4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92A1DAA-261D-254A-84DF-05742478B4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rgbClr val="003A4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A4B0D81-A683-2B4B-B4B9-B89F4788F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834" y="316555"/>
            <a:ext cx="1697304" cy="9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28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30FCF0C-8ADC-3B48-BBB4-EE28FD9095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5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255B614C-3E97-8248-8259-C60CBDC5C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977DDF1D-B8F1-604E-8E30-39175FE9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456445"/>
            <a:ext cx="9453749" cy="1352389"/>
          </a:xfrm>
        </p:spPr>
        <p:txBody>
          <a:bodyPr lIns="0" tIns="0" rIns="0" bIns="0" anchor="b">
            <a:normAutofit/>
          </a:bodyPr>
          <a:lstStyle>
            <a:lvl1pPr>
              <a:defRPr sz="450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9F890879-D7C3-EC48-96E0-76B7DAF5B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2131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5C36D3E-30B3-434D-864D-8EA78EB900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0F2F7A6-7FEA-1C47-9976-F9FF76558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B0F9B7-A84A-8D42-8D62-D611ED84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456445"/>
            <a:ext cx="9453749" cy="1352389"/>
          </a:xfrm>
        </p:spPr>
        <p:txBody>
          <a:bodyPr lIns="0" tIns="0" rIns="0" bIns="0" anchor="b">
            <a:normAutofit/>
          </a:bodyPr>
          <a:lstStyle>
            <a:lvl1pPr>
              <a:defRPr sz="450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0F520AB7-4349-F041-A9ED-AEC556A606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08649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87817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A4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789362"/>
            <a:ext cx="11086353" cy="22685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4628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4"/>
            <a:ext cx="11086353" cy="4429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793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429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4291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3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lante, tre, håndflate, blomst&#10;&#10;Automatisk generert beskrivelse">
            <a:extLst>
              <a:ext uri="{FF2B5EF4-FFF2-40B4-BE49-F238E27FC236}">
                <a16:creationId xmlns:a16="http://schemas.microsoft.com/office/drawing/2014/main" id="{92A778E6-4013-C34D-933E-07486556C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373F100-CC33-2046-905F-8560A3D62A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6000" y="1809922"/>
            <a:ext cx="5400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34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51293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51293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979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35023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429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7159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4"/>
            <a:ext cx="5400676" cy="442914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4"/>
            <a:ext cx="5400676" cy="4427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91678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429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479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429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2016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9"/>
            <a:ext cx="4221163" cy="44383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463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600">
                <a:solidFill>
                  <a:srgbClr val="003A4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06892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600">
                <a:solidFill>
                  <a:srgbClr val="003A4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438623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6630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lante, tre, håndflate, blomst&#10;&#10;Automatisk generert beskrivelse">
            <a:extLst>
              <a:ext uri="{FF2B5EF4-FFF2-40B4-BE49-F238E27FC236}">
                <a16:creationId xmlns:a16="http://schemas.microsoft.com/office/drawing/2014/main" id="{92A778E6-4013-C34D-933E-07486556C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AFBCD90C-0445-DC48-8CB7-5EA216C440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7635" y="1837096"/>
            <a:ext cx="1936730" cy="29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27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56801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462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32876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B0E2BD0-DFBA-4F44-80F9-20B3C47C9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7A1A5EE8-A7FA-FD46-89F9-AB321C657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rgbClr val="003A4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03D72A6-561B-1F49-80C6-0B53F7324C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47046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5D7BE03-1040-8046-A0A2-747339C76F91}"/>
              </a:ext>
            </a:extLst>
          </p:cNvPr>
          <p:cNvSpPr txBox="1"/>
          <p:nvPr userDrawn="1"/>
        </p:nvSpPr>
        <p:spPr>
          <a:xfrm>
            <a:off x="548401" y="3116337"/>
            <a:ext cx="77015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500" b="1" err="1">
                <a:solidFill>
                  <a:srgbClr val="003A45"/>
                </a:solidFill>
              </a:rPr>
              <a:t>www.lindesnes.kommune.no</a:t>
            </a:r>
            <a:endParaRPr lang="nb-NO" sz="4500" b="1">
              <a:solidFill>
                <a:srgbClr val="003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62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lante, tre, håndflate, blomst&#10;&#10;Automatisk generert beskrivelse">
            <a:extLst>
              <a:ext uri="{FF2B5EF4-FFF2-40B4-BE49-F238E27FC236}">
                <a16:creationId xmlns:a16="http://schemas.microsoft.com/office/drawing/2014/main" id="{92A778E6-4013-C34D-933E-07486556C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894D531B-F627-FB48-B1A7-E56A3E6CBA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rgbClr val="003A4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498E9608-CFEA-6D44-8109-F790DD0EA6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4704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7DF2120-9CEE-114C-8D4A-1384F81CE649}"/>
              </a:ext>
            </a:extLst>
          </p:cNvPr>
          <p:cNvSpPr txBox="1"/>
          <p:nvPr userDrawn="1"/>
        </p:nvSpPr>
        <p:spPr>
          <a:xfrm>
            <a:off x="548401" y="3116337"/>
            <a:ext cx="77015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500" b="1" err="1">
                <a:solidFill>
                  <a:srgbClr val="003A45"/>
                </a:solidFill>
              </a:rPr>
              <a:t>www.lindesnes.kommune.no</a:t>
            </a:r>
            <a:endParaRPr lang="nb-NO" sz="4500" b="1">
              <a:solidFill>
                <a:srgbClr val="003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31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fisk&#10;&#10;Automatisk generert beskrivelse">
            <a:extLst>
              <a:ext uri="{FF2B5EF4-FFF2-40B4-BE49-F238E27FC236}">
                <a16:creationId xmlns:a16="http://schemas.microsoft.com/office/drawing/2014/main" id="{44731C18-5CBE-B448-8D28-A453578C4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C016C3B-F245-9941-A38D-BBC9D59E9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50D6DE53-DB94-7042-BE68-26E9940E4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A4AFDF7-CCAD-D546-A498-427A72C49BEF}"/>
              </a:ext>
            </a:extLst>
          </p:cNvPr>
          <p:cNvSpPr txBox="1"/>
          <p:nvPr userDrawn="1"/>
        </p:nvSpPr>
        <p:spPr>
          <a:xfrm>
            <a:off x="548401" y="3116337"/>
            <a:ext cx="77015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500" b="1" err="1">
                <a:solidFill>
                  <a:schemeClr val="bg2"/>
                </a:solidFill>
              </a:rPr>
              <a:t>www.lindesnes.kommune.no</a:t>
            </a:r>
            <a:endParaRPr lang="nb-NO" sz="45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83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lante, tre, håndflate, blomst&#10;&#10;Automatisk generert beskrivelse">
            <a:extLst>
              <a:ext uri="{FF2B5EF4-FFF2-40B4-BE49-F238E27FC236}">
                <a16:creationId xmlns:a16="http://schemas.microsoft.com/office/drawing/2014/main" id="{CD4434EB-495A-824F-9332-2B59BAA59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55B614C-3E97-8248-8259-C60CBDC5C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BD317910-3F81-894B-B1CB-938905BA22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27D1DDF-82F2-9846-AE18-DF38B5672418}"/>
              </a:ext>
            </a:extLst>
          </p:cNvPr>
          <p:cNvSpPr txBox="1"/>
          <p:nvPr userDrawn="1"/>
        </p:nvSpPr>
        <p:spPr>
          <a:xfrm>
            <a:off x="548401" y="3116337"/>
            <a:ext cx="77015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500" b="1" err="1">
                <a:solidFill>
                  <a:schemeClr val="bg2"/>
                </a:solidFill>
              </a:rPr>
              <a:t>www.lindesnes.kommune.no</a:t>
            </a:r>
            <a:endParaRPr lang="nb-NO" sz="45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053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ardin&#10;&#10;Automatisk generert beskrivelse">
            <a:extLst>
              <a:ext uri="{FF2B5EF4-FFF2-40B4-BE49-F238E27FC236}">
                <a16:creationId xmlns:a16="http://schemas.microsoft.com/office/drawing/2014/main" id="{0A0F9324-5565-104C-A527-923779D6A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0F2F7A6-7FEA-1C47-9976-F9FF76558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7E3F8CC7-C1D2-F746-A4F0-F6FFD428EB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46F17C5-5683-1142-81F0-BBB804BECB85}"/>
              </a:ext>
            </a:extLst>
          </p:cNvPr>
          <p:cNvSpPr txBox="1"/>
          <p:nvPr userDrawn="1"/>
        </p:nvSpPr>
        <p:spPr>
          <a:xfrm>
            <a:off x="548401" y="3116337"/>
            <a:ext cx="77015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500" b="1" err="1">
                <a:solidFill>
                  <a:schemeClr val="bg2"/>
                </a:solidFill>
              </a:rPr>
              <a:t>www.lindesnes.kommune.no</a:t>
            </a:r>
            <a:endParaRPr lang="nb-NO" sz="45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59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gate, lys, trafikk&#10;&#10;Automatisk generert beskrivelse">
            <a:extLst>
              <a:ext uri="{FF2B5EF4-FFF2-40B4-BE49-F238E27FC236}">
                <a16:creationId xmlns:a16="http://schemas.microsoft.com/office/drawing/2014/main" id="{42FE8B89-173F-CB4E-90E0-17186EB50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0F2F7A6-7FEA-1C47-9976-F9FF76558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C9F11EB8-DF23-FC47-86CF-274B280BBF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501CFCA-0B46-4243-B2EA-77C32DF77FC0}"/>
              </a:ext>
            </a:extLst>
          </p:cNvPr>
          <p:cNvSpPr txBox="1"/>
          <p:nvPr userDrawn="1"/>
        </p:nvSpPr>
        <p:spPr>
          <a:xfrm>
            <a:off x="548401" y="3116337"/>
            <a:ext cx="77015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500" b="1" err="1">
                <a:solidFill>
                  <a:schemeClr val="bg2"/>
                </a:solidFill>
              </a:rPr>
              <a:t>www.lindesnes.kommune.no</a:t>
            </a:r>
            <a:endParaRPr lang="nb-NO" sz="45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2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fly, utendørs, fugl, flokk&#10;&#10;Automatisk generert beskrivelse">
            <a:extLst>
              <a:ext uri="{FF2B5EF4-FFF2-40B4-BE49-F238E27FC236}">
                <a16:creationId xmlns:a16="http://schemas.microsoft.com/office/drawing/2014/main" id="{DDEE3AC1-EFD7-2C4F-855D-79987438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0F2F7A6-7FEA-1C47-9976-F9FF76558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8525C94D-96C1-624C-A43D-907D485EB4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F534911-FB1C-2F4E-93CD-0A2CA1E6DD51}"/>
              </a:ext>
            </a:extLst>
          </p:cNvPr>
          <p:cNvSpPr txBox="1"/>
          <p:nvPr userDrawn="1"/>
        </p:nvSpPr>
        <p:spPr>
          <a:xfrm>
            <a:off x="548401" y="3116337"/>
            <a:ext cx="77015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500" b="1" err="1">
                <a:solidFill>
                  <a:schemeClr val="bg2"/>
                </a:solidFill>
              </a:rPr>
              <a:t>www.lindesnes.kommune.no</a:t>
            </a:r>
            <a:endParaRPr lang="nb-NO" sz="45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44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lante, tre, håndflate, blomst&#10;&#10;Automatisk generert beskrivelse">
            <a:extLst>
              <a:ext uri="{FF2B5EF4-FFF2-40B4-BE49-F238E27FC236}">
                <a16:creationId xmlns:a16="http://schemas.microsoft.com/office/drawing/2014/main" id="{92A778E6-4013-C34D-933E-07486556C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EB819E4-C241-094E-A382-B7BFC9370B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3230" y="2889250"/>
            <a:ext cx="6225540" cy="7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98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re, utendørs, snø, gå på ski&#10;&#10;Automatisk generert beskrivelse">
            <a:extLst>
              <a:ext uri="{FF2B5EF4-FFF2-40B4-BE49-F238E27FC236}">
                <a16:creationId xmlns:a16="http://schemas.microsoft.com/office/drawing/2014/main" id="{9C654073-0B81-AC41-A753-E473D1B1B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0F2F7A6-7FEA-1C47-9976-F9FF76558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ED8B504-8D1D-EF4B-97C2-D13743C2C5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C37A154-EDE8-A74B-8E30-6B373CAB46ED}"/>
              </a:ext>
            </a:extLst>
          </p:cNvPr>
          <p:cNvSpPr txBox="1"/>
          <p:nvPr userDrawn="1"/>
        </p:nvSpPr>
        <p:spPr>
          <a:xfrm>
            <a:off x="548401" y="3116337"/>
            <a:ext cx="77015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500" b="1" err="1">
                <a:solidFill>
                  <a:schemeClr val="bg2"/>
                </a:solidFill>
              </a:rPr>
              <a:t>www.lindesnes.kommune.no</a:t>
            </a:r>
            <a:endParaRPr lang="nb-NO" sz="45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9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20A2762-8BA0-D04E-B0E7-25CF9151DB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23FCC4F-4255-D549-8427-82EC38083F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28F8B48A-5E56-3344-BB7A-C2D88CA074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42C6725-1C9F-CE4A-9689-1E80B269AC5F}"/>
              </a:ext>
            </a:extLst>
          </p:cNvPr>
          <p:cNvSpPr txBox="1"/>
          <p:nvPr userDrawn="1"/>
        </p:nvSpPr>
        <p:spPr>
          <a:xfrm>
            <a:off x="548401" y="3116337"/>
            <a:ext cx="77015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500" b="1" err="1">
                <a:solidFill>
                  <a:schemeClr val="bg2"/>
                </a:solidFill>
              </a:rPr>
              <a:t>www.lindesnes.kommune.no</a:t>
            </a:r>
            <a:endParaRPr lang="nb-NO" sz="45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104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8F3F1B-0672-2A4B-ACB0-5E5255D4CC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8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54C519B-30B8-0646-9C2B-8877A226D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73ADDD3F-4547-2647-9371-066180E545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FE514FA-3C44-7549-BB8C-59E7CD6C324F}"/>
              </a:ext>
            </a:extLst>
          </p:cNvPr>
          <p:cNvSpPr txBox="1"/>
          <p:nvPr userDrawn="1"/>
        </p:nvSpPr>
        <p:spPr>
          <a:xfrm>
            <a:off x="548401" y="3116337"/>
            <a:ext cx="77015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500" b="1" err="1">
                <a:solidFill>
                  <a:schemeClr val="bg2"/>
                </a:solidFill>
              </a:rPr>
              <a:t>www.lindesnes.kommune.no</a:t>
            </a:r>
            <a:endParaRPr lang="nb-NO" sz="45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82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6AFC1-3398-2C48-A592-DE29123761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92A1DAA-261D-254A-84DF-05742478B4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rgbClr val="003A4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A4B0D81-A683-2B4B-B4B9-B89F4788F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834" y="316555"/>
            <a:ext cx="1697304" cy="94704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2D8BF40-2EED-A443-B3BF-F0A61B89039B}"/>
              </a:ext>
            </a:extLst>
          </p:cNvPr>
          <p:cNvSpPr txBox="1"/>
          <p:nvPr userDrawn="1"/>
        </p:nvSpPr>
        <p:spPr>
          <a:xfrm>
            <a:off x="548401" y="3116337"/>
            <a:ext cx="77015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500" b="1" err="1">
                <a:solidFill>
                  <a:srgbClr val="003A45"/>
                </a:solidFill>
              </a:rPr>
              <a:t>www.lindesnes.kommune.no</a:t>
            </a:r>
            <a:endParaRPr lang="nb-NO" sz="4500" b="1">
              <a:solidFill>
                <a:srgbClr val="003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9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30FCF0C-8ADC-3B48-BBB4-EE28FD9095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5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255B614C-3E97-8248-8259-C60CBDC5C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9F890879-D7C3-EC48-96E0-76B7DAF5B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96B32C9-190C-7B4A-9BD0-D2A4219CD8B8}"/>
              </a:ext>
            </a:extLst>
          </p:cNvPr>
          <p:cNvSpPr txBox="1"/>
          <p:nvPr userDrawn="1"/>
        </p:nvSpPr>
        <p:spPr>
          <a:xfrm>
            <a:off x="548401" y="3116337"/>
            <a:ext cx="77015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500" b="1" err="1">
                <a:solidFill>
                  <a:schemeClr val="bg2"/>
                </a:solidFill>
              </a:rPr>
              <a:t>www.lindesnes.kommune.no</a:t>
            </a:r>
            <a:endParaRPr lang="nb-NO" sz="45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07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5C36D3E-30B3-434D-864D-8EA78EB900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0F2F7A6-7FEA-1C47-9976-F9FF76558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834" y="316555"/>
            <a:ext cx="1697304" cy="950490"/>
          </a:xfrm>
          <a:prstGeom prst="rect">
            <a:avLst/>
          </a:prstGeom>
        </p:spPr>
      </p:pic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0F520AB7-4349-F041-A9ED-AEC556A606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911791"/>
            <a:ext cx="945374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7D61EB0-5692-E44F-BA1F-70D9B6317513}"/>
              </a:ext>
            </a:extLst>
          </p:cNvPr>
          <p:cNvSpPr txBox="1"/>
          <p:nvPr userDrawn="1"/>
        </p:nvSpPr>
        <p:spPr>
          <a:xfrm>
            <a:off x="548401" y="3116337"/>
            <a:ext cx="77015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500" b="1" err="1">
                <a:solidFill>
                  <a:schemeClr val="bg2"/>
                </a:solidFill>
              </a:rPr>
              <a:t>www.lindesnes.kommune.no</a:t>
            </a:r>
            <a:endParaRPr lang="nb-NO" sz="45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fisk&#10;&#10;Automatisk generert beskrivelse">
            <a:extLst>
              <a:ext uri="{FF2B5EF4-FFF2-40B4-BE49-F238E27FC236}">
                <a16:creationId xmlns:a16="http://schemas.microsoft.com/office/drawing/2014/main" id="{44731C18-5CBE-B448-8D28-A453578C4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08C60E6-37BE-174D-8BFD-CE344249E1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6000" y="1809922"/>
            <a:ext cx="5400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65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fisk&#10;&#10;Automatisk generert beskrivelse">
            <a:extLst>
              <a:ext uri="{FF2B5EF4-FFF2-40B4-BE49-F238E27FC236}">
                <a16:creationId xmlns:a16="http://schemas.microsoft.com/office/drawing/2014/main" id="{44731C18-5CBE-B448-8D28-A453578C4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16E66C58-0D0B-2946-8296-B8FC589B7A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7635" y="1837096"/>
            <a:ext cx="1936730" cy="29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52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fisk&#10;&#10;Automatisk generert beskrivelse">
            <a:extLst>
              <a:ext uri="{FF2B5EF4-FFF2-40B4-BE49-F238E27FC236}">
                <a16:creationId xmlns:a16="http://schemas.microsoft.com/office/drawing/2014/main" id="{44731C18-5CBE-B448-8D28-A453578C4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3C9C7F3-4360-FA40-A29F-B3F6F89E94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3230" y="2889250"/>
            <a:ext cx="6225540" cy="7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88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5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80" r:id="rId2"/>
    <p:sldLayoutId id="2147483877" r:id="rId3"/>
    <p:sldLayoutId id="2147483870" r:id="rId4"/>
    <p:sldLayoutId id="2147483879" r:id="rId5"/>
    <p:sldLayoutId id="2147483878" r:id="rId6"/>
    <p:sldLayoutId id="2147483871" r:id="rId7"/>
    <p:sldLayoutId id="2147483895" r:id="rId8"/>
    <p:sldLayoutId id="2147483894" r:id="rId9"/>
    <p:sldLayoutId id="2147483891" r:id="rId10"/>
    <p:sldLayoutId id="2147483892" r:id="rId11"/>
    <p:sldLayoutId id="2147483893" r:id="rId12"/>
    <p:sldLayoutId id="2147483872" r:id="rId13"/>
    <p:sldLayoutId id="2147483897" r:id="rId14"/>
    <p:sldLayoutId id="2147483896" r:id="rId15"/>
    <p:sldLayoutId id="2147483873" r:id="rId16"/>
    <p:sldLayoutId id="2147483898" r:id="rId17"/>
    <p:sldLayoutId id="2147483900" r:id="rId18"/>
    <p:sldLayoutId id="2147483874" r:id="rId19"/>
    <p:sldLayoutId id="2147483901" r:id="rId20"/>
    <p:sldLayoutId id="2147483903" r:id="rId21"/>
    <p:sldLayoutId id="2147483875" r:id="rId22"/>
    <p:sldLayoutId id="2147483904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72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927" r:id="rId2"/>
    <p:sldLayoutId id="2147483926" r:id="rId3"/>
    <p:sldLayoutId id="2147483866" r:id="rId4"/>
    <p:sldLayoutId id="2147483867" r:id="rId5"/>
    <p:sldLayoutId id="2147483868" r:id="rId6"/>
    <p:sldLayoutId id="2147483920" r:id="rId7"/>
    <p:sldLayoutId id="2147483925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55451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rgbClr val="038EB4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B475C18-755C-0540-A993-54AE2F781A1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943834" y="316555"/>
            <a:ext cx="1697304" cy="9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46" r:id="rId14"/>
    <p:sldLayoutId id="2147483831" r:id="rId15"/>
    <p:sldLayoutId id="2147483832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3A45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38EB4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38EB4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38EB4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38EB4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38EB4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25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1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Organisasjonskart Lindesnes kommune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2485A04-40D4-2B1A-FD49-C495BD709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51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3E51AFAD-B119-48BC-959B-BF353C090DAA}"/>
              </a:ext>
            </a:extLst>
          </p:cNvPr>
          <p:cNvCxnSpPr/>
          <p:nvPr/>
        </p:nvCxnSpPr>
        <p:spPr>
          <a:xfrm flipH="1">
            <a:off x="6071980" y="1640377"/>
            <a:ext cx="0" cy="180000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7F3C1758-B162-434F-A0F5-60E731937EEC}"/>
              </a:ext>
            </a:extLst>
          </p:cNvPr>
          <p:cNvCxnSpPr/>
          <p:nvPr/>
        </p:nvCxnSpPr>
        <p:spPr>
          <a:xfrm flipH="1">
            <a:off x="2442318" y="2585679"/>
            <a:ext cx="7164000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72B0C417-597C-4F37-A740-D4D0C3BABD1E}"/>
              </a:ext>
            </a:extLst>
          </p:cNvPr>
          <p:cNvCxnSpPr/>
          <p:nvPr/>
        </p:nvCxnSpPr>
        <p:spPr>
          <a:xfrm flipH="1">
            <a:off x="9593042" y="2585679"/>
            <a:ext cx="0" cy="32400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hlinkClick r:id="rId2" action="ppaction://hlinksldjump"/>
            <a:extLst>
              <a:ext uri="{FF2B5EF4-FFF2-40B4-BE49-F238E27FC236}">
                <a16:creationId xmlns:a16="http://schemas.microsoft.com/office/drawing/2014/main" id="{4366B739-9BDC-4AD8-939B-B6F7907264C3}"/>
              </a:ext>
            </a:extLst>
          </p:cNvPr>
          <p:cNvSpPr/>
          <p:nvPr/>
        </p:nvSpPr>
        <p:spPr>
          <a:xfrm>
            <a:off x="4444857" y="2913877"/>
            <a:ext cx="3263361" cy="9937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1600" spc="300">
                <a:solidFill>
                  <a:srgbClr val="000000"/>
                </a:solidFill>
                <a:latin typeface="+mj-lt"/>
              </a:rPr>
              <a:t>VELFERD</a:t>
            </a:r>
          </a:p>
        </p:txBody>
      </p:sp>
      <p:sp>
        <p:nvSpPr>
          <p:cNvPr id="7" name="Rektangel 6">
            <a:hlinkClick r:id="rId3" action="ppaction://hlinksldjump"/>
            <a:extLst>
              <a:ext uri="{FF2B5EF4-FFF2-40B4-BE49-F238E27FC236}">
                <a16:creationId xmlns:a16="http://schemas.microsoft.com/office/drawing/2014/main" id="{F685EE14-337A-4E3E-8409-FC1E46CBA059}"/>
              </a:ext>
            </a:extLst>
          </p:cNvPr>
          <p:cNvSpPr/>
          <p:nvPr/>
        </p:nvSpPr>
        <p:spPr>
          <a:xfrm>
            <a:off x="8031407" y="2919484"/>
            <a:ext cx="3263361" cy="993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1600" spc="100">
                <a:solidFill>
                  <a:srgbClr val="000000"/>
                </a:solidFill>
                <a:latin typeface="+mj-lt"/>
              </a:rPr>
              <a:t>SAMFUNNSUTVIKLING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BF30B924-0970-4066-B248-669EC28EEF3A}"/>
              </a:ext>
            </a:extLst>
          </p:cNvPr>
          <p:cNvCxnSpPr/>
          <p:nvPr/>
        </p:nvCxnSpPr>
        <p:spPr>
          <a:xfrm flipH="1">
            <a:off x="2441796" y="2585679"/>
            <a:ext cx="0" cy="32400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hlinkClick r:id="rId2" action="ppaction://hlinksldjump"/>
            <a:extLst>
              <a:ext uri="{FF2B5EF4-FFF2-40B4-BE49-F238E27FC236}">
                <a16:creationId xmlns:a16="http://schemas.microsoft.com/office/drawing/2014/main" id="{54FFE853-FCB4-45D8-ACEE-6B13D5044434}"/>
              </a:ext>
            </a:extLst>
          </p:cNvPr>
          <p:cNvSpPr/>
          <p:nvPr/>
        </p:nvSpPr>
        <p:spPr>
          <a:xfrm>
            <a:off x="832545" y="2919484"/>
            <a:ext cx="3263361" cy="9937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1600" b="0" spc="300">
                <a:solidFill>
                  <a:srgbClr val="000000"/>
                </a:solidFill>
                <a:latin typeface="+mj-lt"/>
              </a:rPr>
              <a:t>OPPVEKST</a:t>
            </a:r>
          </a:p>
        </p:txBody>
      </p:sp>
      <p:sp>
        <p:nvSpPr>
          <p:cNvPr id="10" name="Rektangel 9">
            <a:hlinkClick r:id="rId4" action="ppaction://hlinksldjump"/>
            <a:extLst>
              <a:ext uri="{FF2B5EF4-FFF2-40B4-BE49-F238E27FC236}">
                <a16:creationId xmlns:a16="http://schemas.microsoft.com/office/drawing/2014/main" id="{1DEE920C-B5DB-4C95-A4E5-3061E81F1459}"/>
              </a:ext>
            </a:extLst>
          </p:cNvPr>
          <p:cNvSpPr/>
          <p:nvPr/>
        </p:nvSpPr>
        <p:spPr>
          <a:xfrm>
            <a:off x="4816699" y="1320051"/>
            <a:ext cx="2511380" cy="906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10800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>
                <a:solidFill>
                  <a:srgbClr val="000000"/>
                </a:solidFill>
                <a:latin typeface="+mj-lt"/>
              </a:rPr>
              <a:t>RÅDMANN</a:t>
            </a:r>
            <a:br>
              <a:rPr lang="nb-NO" sz="1800">
                <a:solidFill>
                  <a:srgbClr val="000000"/>
                </a:solidFill>
                <a:latin typeface="+mj-lt"/>
              </a:rPr>
            </a:br>
            <a:r>
              <a:rPr lang="nb-NO" sz="1400">
                <a:solidFill>
                  <a:srgbClr val="000000"/>
                </a:solidFill>
                <a:latin typeface="+mj-lt"/>
              </a:rPr>
              <a:t>STAB/STØTTE/UTVIKLING</a:t>
            </a:r>
          </a:p>
        </p:txBody>
      </p:sp>
    </p:spTree>
    <p:extLst>
      <p:ext uri="{BB962C8B-B14F-4D97-AF65-F5344CB8AC3E}">
        <p14:creationId xmlns:p14="http://schemas.microsoft.com/office/powerpoint/2010/main" val="246684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hlinkClick r:id="" action="ppaction://noaction"/>
          </p:cNvPr>
          <p:cNvSpPr/>
          <p:nvPr/>
        </p:nvSpPr>
        <p:spPr>
          <a:xfrm>
            <a:off x="1320800" y="919268"/>
            <a:ext cx="8898468" cy="5156742"/>
          </a:xfrm>
          <a:prstGeom prst="ellipse">
            <a:avLst/>
          </a:prstGeom>
          <a:solidFill>
            <a:schemeClr val="tx2">
              <a:alpha val="79000"/>
            </a:schemeClr>
          </a:solidFill>
          <a:ln>
            <a:solidFill>
              <a:srgbClr val="253C1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000">
              <a:ln w="0"/>
              <a:solidFill>
                <a:srgbClr val="F8F8F8"/>
              </a:solidFill>
            </a:endParaRPr>
          </a:p>
        </p:txBody>
      </p:sp>
      <p:sp>
        <p:nvSpPr>
          <p:cNvPr id="4" name="Ellipse 3">
            <a:hlinkClick r:id="rId2" action="ppaction://hlinksldjump"/>
          </p:cNvPr>
          <p:cNvSpPr/>
          <p:nvPr/>
        </p:nvSpPr>
        <p:spPr>
          <a:xfrm>
            <a:off x="4461369" y="2051066"/>
            <a:ext cx="5447220" cy="2773810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rgbClr val="253C1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br>
              <a:rPr lang="nb-NO">
                <a:ln w="0"/>
                <a:solidFill>
                  <a:srgbClr val="F8F8F8"/>
                </a:solidFill>
              </a:rPr>
            </a:br>
            <a:r>
              <a:rPr lang="nb-NO">
                <a:ln w="0"/>
                <a:solidFill>
                  <a:srgbClr val="000000"/>
                </a:solidFill>
              </a:rPr>
              <a:t>Stab/støtte/utvikling</a:t>
            </a:r>
            <a:endParaRPr lang="nb-NO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llipse 4">
            <a:hlinkClick r:id="rId3" action="ppaction://hlinksldjump"/>
          </p:cNvPr>
          <p:cNvSpPr/>
          <p:nvPr/>
        </p:nvSpPr>
        <p:spPr>
          <a:xfrm>
            <a:off x="3386666" y="3517884"/>
            <a:ext cx="5612011" cy="2441718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rgbClr val="253C1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nb-NO">
                <a:ln w="0"/>
                <a:solidFill>
                  <a:srgbClr val="F8F8F8"/>
                </a:solidFill>
              </a:rPr>
              <a:t>Kommunalsjef</a:t>
            </a:r>
            <a:br>
              <a:rPr lang="nb-NO">
                <a:ln w="0"/>
                <a:solidFill>
                  <a:srgbClr val="DBE5DD"/>
                </a:solidFill>
              </a:rPr>
            </a:br>
            <a:r>
              <a:rPr lang="nb-NO" sz="2400">
                <a:ln w="0"/>
                <a:solidFill>
                  <a:srgbClr val="000000"/>
                </a:solidFill>
              </a:rPr>
              <a:t>Samfunnsutvikling</a:t>
            </a:r>
          </a:p>
        </p:txBody>
      </p:sp>
      <p:sp>
        <p:nvSpPr>
          <p:cNvPr id="6" name="Ellipse 5">
            <a:hlinkClick r:id="rId4" action="ppaction://hlinksldjump"/>
          </p:cNvPr>
          <p:cNvSpPr/>
          <p:nvPr/>
        </p:nvSpPr>
        <p:spPr>
          <a:xfrm>
            <a:off x="2015067" y="3077707"/>
            <a:ext cx="4871939" cy="2307394"/>
          </a:xfrm>
          <a:prstGeom prst="ellipse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solidFill>
              <a:srgbClr val="253C1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>
                <a:ln w="0"/>
                <a:solidFill>
                  <a:srgbClr val="F8F8F8"/>
                </a:solidFill>
              </a:rPr>
              <a:t>Kommunalsjef</a:t>
            </a:r>
          </a:p>
          <a:p>
            <a:r>
              <a:rPr lang="nb-NO" sz="2400">
                <a:ln w="0"/>
                <a:solidFill>
                  <a:srgbClr val="000000"/>
                </a:solidFill>
              </a:rPr>
              <a:t>Velferd</a:t>
            </a:r>
          </a:p>
        </p:txBody>
      </p:sp>
      <p:sp>
        <p:nvSpPr>
          <p:cNvPr id="7" name="Ellipse 6">
            <a:hlinkClick r:id="rId4" action="ppaction://hlinksldjump"/>
          </p:cNvPr>
          <p:cNvSpPr/>
          <p:nvPr/>
        </p:nvSpPr>
        <p:spPr>
          <a:xfrm>
            <a:off x="1483699" y="2126800"/>
            <a:ext cx="4537309" cy="2013549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rgbClr val="253C1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2000">
                <a:ln w="0"/>
                <a:solidFill>
                  <a:srgbClr val="F8F8F8"/>
                </a:solidFill>
              </a:rPr>
              <a:t>Kommunalsjef</a:t>
            </a:r>
            <a:br>
              <a:rPr lang="nb-NO">
                <a:ln w="0"/>
                <a:solidFill>
                  <a:srgbClr val="DBE5DD"/>
                </a:solidFill>
              </a:rPr>
            </a:br>
            <a:r>
              <a:rPr lang="nb-NO" sz="2400">
                <a:ln w="0"/>
                <a:solidFill>
                  <a:srgbClr val="000000"/>
                </a:solidFill>
              </a:rPr>
              <a:t>Oppvekst</a:t>
            </a:r>
          </a:p>
        </p:txBody>
      </p:sp>
      <p:sp>
        <p:nvSpPr>
          <p:cNvPr id="8" name="Vinkeltegn 7"/>
          <p:cNvSpPr/>
          <p:nvPr/>
        </p:nvSpPr>
        <p:spPr>
          <a:xfrm rot="18403039" flipH="1">
            <a:off x="6735120" y="3225816"/>
            <a:ext cx="273466" cy="21483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n w="0"/>
              <a:solidFill>
                <a:srgbClr val="DBE5DD"/>
              </a:solidFill>
            </a:endParaRPr>
          </a:p>
        </p:txBody>
      </p:sp>
      <p:sp>
        <p:nvSpPr>
          <p:cNvPr id="9" name="Vinkeltegn 8"/>
          <p:cNvSpPr/>
          <p:nvPr/>
        </p:nvSpPr>
        <p:spPr>
          <a:xfrm rot="19540394" flipH="1">
            <a:off x="6333166" y="3171781"/>
            <a:ext cx="273466" cy="21483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n w="0"/>
              <a:solidFill>
                <a:srgbClr val="DBE5DD"/>
              </a:solidFill>
            </a:endParaRPr>
          </a:p>
        </p:txBody>
      </p:sp>
      <p:sp>
        <p:nvSpPr>
          <p:cNvPr id="10" name="Vinkeltegn 9"/>
          <p:cNvSpPr/>
          <p:nvPr/>
        </p:nvSpPr>
        <p:spPr>
          <a:xfrm rot="17836346" flipH="1">
            <a:off x="7513267" y="3330557"/>
            <a:ext cx="273466" cy="21483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n w="0"/>
              <a:solidFill>
                <a:srgbClr val="DBE5DD"/>
              </a:solidFill>
            </a:endParaRPr>
          </a:p>
        </p:txBody>
      </p:sp>
      <p:sp>
        <p:nvSpPr>
          <p:cNvPr id="11" name="Vinkeltegn 10"/>
          <p:cNvSpPr/>
          <p:nvPr/>
        </p:nvSpPr>
        <p:spPr>
          <a:xfrm rot="18248944" flipH="1">
            <a:off x="7896628" y="3463919"/>
            <a:ext cx="273466" cy="21483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n w="0"/>
              <a:solidFill>
                <a:srgbClr val="DBE5DD"/>
              </a:solidFill>
            </a:endParaRPr>
          </a:p>
        </p:txBody>
      </p:sp>
      <p:sp>
        <p:nvSpPr>
          <p:cNvPr id="12" name="Vinkeltegn 11"/>
          <p:cNvSpPr/>
          <p:nvPr/>
        </p:nvSpPr>
        <p:spPr>
          <a:xfrm rot="18140475" flipH="1">
            <a:off x="8244189" y="3605137"/>
            <a:ext cx="273466" cy="21483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n w="0"/>
              <a:solidFill>
                <a:srgbClr val="DBE5DD"/>
              </a:solidFill>
            </a:endParaRPr>
          </a:p>
        </p:txBody>
      </p:sp>
      <p:sp>
        <p:nvSpPr>
          <p:cNvPr id="13" name="Vinkeltegn 12"/>
          <p:cNvSpPr/>
          <p:nvPr/>
        </p:nvSpPr>
        <p:spPr>
          <a:xfrm rot="18757328" flipH="1">
            <a:off x="8608731" y="3779014"/>
            <a:ext cx="273466" cy="21483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n w="0"/>
              <a:solidFill>
                <a:srgbClr val="DBE5DD"/>
              </a:solidFill>
            </a:endParaRPr>
          </a:p>
        </p:txBody>
      </p:sp>
      <p:sp>
        <p:nvSpPr>
          <p:cNvPr id="14" name="Vinkeltegn 13"/>
          <p:cNvSpPr/>
          <p:nvPr/>
        </p:nvSpPr>
        <p:spPr>
          <a:xfrm rot="19473561" flipH="1">
            <a:off x="8845654" y="4063617"/>
            <a:ext cx="273466" cy="21483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n w="0"/>
              <a:solidFill>
                <a:srgbClr val="DBE5DD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260309" y="163611"/>
            <a:ext cx="9958959" cy="64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nb-NO" sz="2000" spc="300">
                <a:solidFill>
                  <a:schemeClr val="accent5"/>
                </a:solidFill>
              </a:rPr>
              <a:t>Matriseorganisering med felles stab, støtte og utviklingsfunksjoner som bistår tjenesteområdene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5490508" y="1681733"/>
            <a:ext cx="296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>
                <a:ln w="0"/>
                <a:solidFill>
                  <a:srgbClr val="F8F8F8"/>
                </a:solidFill>
              </a:rPr>
              <a:t>Assisterende rådmann</a:t>
            </a:r>
            <a:endParaRPr lang="nb-NO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Vinkeltegn 16"/>
          <p:cNvSpPr/>
          <p:nvPr/>
        </p:nvSpPr>
        <p:spPr>
          <a:xfrm rot="18958702" flipH="1">
            <a:off x="5772501" y="2337565"/>
            <a:ext cx="273466" cy="21483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n w="0"/>
              <a:solidFill>
                <a:srgbClr val="DBE5DD"/>
              </a:solidFill>
            </a:endParaRPr>
          </a:p>
        </p:txBody>
      </p:sp>
      <p:sp>
        <p:nvSpPr>
          <p:cNvPr id="18" name="Vinkeltegn 17"/>
          <p:cNvSpPr/>
          <p:nvPr/>
        </p:nvSpPr>
        <p:spPr>
          <a:xfrm rot="19054233" flipH="1">
            <a:off x="5970485" y="2607458"/>
            <a:ext cx="273466" cy="21483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n w="0"/>
              <a:solidFill>
                <a:srgbClr val="DBE5DD"/>
              </a:solidFill>
            </a:endParaRPr>
          </a:p>
        </p:txBody>
      </p:sp>
      <p:sp>
        <p:nvSpPr>
          <p:cNvPr id="19" name="Vinkeltegn 18"/>
          <p:cNvSpPr/>
          <p:nvPr/>
        </p:nvSpPr>
        <p:spPr>
          <a:xfrm rot="19654529" flipH="1">
            <a:off x="6096128" y="2923709"/>
            <a:ext cx="273466" cy="21483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n w="0"/>
              <a:solidFill>
                <a:srgbClr val="DBE5DD"/>
              </a:solidFill>
            </a:endParaRPr>
          </a:p>
        </p:txBody>
      </p:sp>
      <p:sp>
        <p:nvSpPr>
          <p:cNvPr id="20" name="Vinkeltegn 19"/>
          <p:cNvSpPr/>
          <p:nvPr/>
        </p:nvSpPr>
        <p:spPr>
          <a:xfrm rot="18496222" flipH="1">
            <a:off x="7154165" y="3267605"/>
            <a:ext cx="282312" cy="21483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n w="0"/>
              <a:solidFill>
                <a:srgbClr val="DBE5DD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4583436" y="1172043"/>
            <a:ext cx="296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>
                <a:ln w="0"/>
                <a:solidFill>
                  <a:srgbClr val="F8F8F8"/>
                </a:solidFill>
              </a:rPr>
              <a:t>Rådmann</a:t>
            </a:r>
          </a:p>
        </p:txBody>
      </p:sp>
    </p:spTree>
    <p:extLst>
      <p:ext uri="{BB962C8B-B14F-4D97-AF65-F5344CB8AC3E}">
        <p14:creationId xmlns:p14="http://schemas.microsoft.com/office/powerpoint/2010/main" val="357218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FA8908-6C58-E24E-ADA6-0A155158360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nb-NO">
                <a:solidFill>
                  <a:schemeClr val="tx2"/>
                </a:solidFill>
              </a:rPr>
              <a:t>Rådmann og stab, støtte, utvikling</a:t>
            </a:r>
            <a:br>
              <a:rPr lang="nb-NO">
                <a:solidFill>
                  <a:schemeClr val="accent6"/>
                </a:solidFill>
              </a:rPr>
            </a:br>
            <a:endParaRPr lang="nb-NO"/>
          </a:p>
        </p:txBody>
      </p:sp>
      <p:cxnSp>
        <p:nvCxnSpPr>
          <p:cNvPr id="7" name="Rett linje 6"/>
          <p:cNvCxnSpPr/>
          <p:nvPr/>
        </p:nvCxnSpPr>
        <p:spPr>
          <a:xfrm flipH="1">
            <a:off x="5818317" y="2858907"/>
            <a:ext cx="0" cy="32400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7431536" y="2868149"/>
            <a:ext cx="0" cy="287675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hlinkClick r:id="" action="ppaction://noaction"/>
          </p:cNvPr>
          <p:cNvSpPr/>
          <p:nvPr/>
        </p:nvSpPr>
        <p:spPr>
          <a:xfrm>
            <a:off x="3666043" y="1252188"/>
            <a:ext cx="1620324" cy="594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RÅDMANN</a:t>
            </a:r>
            <a:br>
              <a:rPr lang="nb-NO" sz="14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1" name="Rett linje 10"/>
          <p:cNvCxnSpPr/>
          <p:nvPr/>
        </p:nvCxnSpPr>
        <p:spPr>
          <a:xfrm flipH="1" flipV="1">
            <a:off x="5818320" y="2870159"/>
            <a:ext cx="1604791" cy="367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vrundet rektangel 11">
            <a:hlinkClick r:id="rId2" action="ppaction://hlinksldjump"/>
          </p:cNvPr>
          <p:cNvSpPr/>
          <p:nvPr/>
        </p:nvSpPr>
        <p:spPr>
          <a:xfrm>
            <a:off x="4852924" y="3095035"/>
            <a:ext cx="1692000" cy="64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rtlCol="0" anchor="t" anchorCtr="1"/>
          <a:lstStyle/>
          <a:p>
            <a:pPr algn="ctr"/>
            <a:r>
              <a:rPr lang="nb-NO" sz="1200" b="1" spc="-20" baseline="0" dirty="0">
                <a:solidFill>
                  <a:srgbClr val="000000"/>
                </a:solidFill>
                <a:latin typeface="+mj-lt"/>
              </a:rPr>
              <a:t>ORGANISASJON</a:t>
            </a:r>
            <a:br>
              <a:rPr lang="nb-NO" sz="1200" spc="-20" baseline="0" dirty="0">
                <a:solidFill>
                  <a:srgbClr val="000000"/>
                </a:solidFill>
                <a:latin typeface="+mj-lt"/>
              </a:rPr>
            </a:br>
            <a:endParaRPr lang="nb-NO" sz="1000" spc="-20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Avrundet rektangel 14">
            <a:hlinkClick r:id="rId2" action="ppaction://hlinksldjump"/>
          </p:cNvPr>
          <p:cNvSpPr/>
          <p:nvPr/>
        </p:nvSpPr>
        <p:spPr>
          <a:xfrm>
            <a:off x="6745171" y="3069612"/>
            <a:ext cx="1692000" cy="68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>
              <a:lnSpc>
                <a:spcPts val="1300"/>
              </a:lnSpc>
            </a:pPr>
            <a:r>
              <a:rPr lang="nb-NO" sz="1200" b="1" dirty="0">
                <a:solidFill>
                  <a:srgbClr val="000000"/>
                </a:solidFill>
                <a:latin typeface="+mj-lt"/>
              </a:rPr>
              <a:t>ØKONOMI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7" name="Rett linje 16"/>
          <p:cNvCxnSpPr/>
          <p:nvPr/>
        </p:nvCxnSpPr>
        <p:spPr>
          <a:xfrm flipH="1">
            <a:off x="6938151" y="4193241"/>
            <a:ext cx="360000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 flipH="1" flipV="1">
            <a:off x="6930454" y="4988479"/>
            <a:ext cx="444666" cy="7695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>
            <a:off x="6928184" y="3758268"/>
            <a:ext cx="17663" cy="1234164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vrundet rektangel 19"/>
          <p:cNvSpPr/>
          <p:nvPr/>
        </p:nvSpPr>
        <p:spPr>
          <a:xfrm>
            <a:off x="7148868" y="4712406"/>
            <a:ext cx="1296000" cy="6432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REGNSKAP</a:t>
            </a:r>
            <a:br>
              <a:rPr lang="nb-NO" sz="1200" dirty="0">
                <a:latin typeface="+mj-lt"/>
              </a:rPr>
            </a:br>
            <a:r>
              <a:rPr lang="nb-NO" sz="1000" dirty="0">
                <a:solidFill>
                  <a:srgbClr val="000000"/>
                </a:solidFill>
                <a:latin typeface="+mj-lt"/>
              </a:rPr>
              <a:t> </a:t>
            </a:r>
          </a:p>
        </p:txBody>
      </p:sp>
      <p:cxnSp>
        <p:nvCxnSpPr>
          <p:cNvPr id="21" name="Rett linje 20"/>
          <p:cNvCxnSpPr/>
          <p:nvPr/>
        </p:nvCxnSpPr>
        <p:spPr>
          <a:xfrm flipH="1">
            <a:off x="5035246" y="4102045"/>
            <a:ext cx="360000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 flipH="1">
            <a:off x="5035246" y="4886674"/>
            <a:ext cx="360000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 flipH="1">
            <a:off x="5035246" y="5677235"/>
            <a:ext cx="360000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>
            <a:off x="5035246" y="3741058"/>
            <a:ext cx="5425" cy="1936177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vrundet rektangel 24"/>
          <p:cNvSpPr/>
          <p:nvPr/>
        </p:nvSpPr>
        <p:spPr>
          <a:xfrm>
            <a:off x="5276442" y="4611918"/>
            <a:ext cx="1296000" cy="6432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LØNN OG PERSONAL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26" name="Avrundet rektangel 25"/>
          <p:cNvSpPr/>
          <p:nvPr/>
        </p:nvSpPr>
        <p:spPr>
          <a:xfrm>
            <a:off x="5276442" y="5397746"/>
            <a:ext cx="1296000" cy="68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DOKUMENT-SENTER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Rektangel 26">
            <a:hlinkClick r:id="" action="ppaction://noaction"/>
          </p:cNvPr>
          <p:cNvSpPr/>
          <p:nvPr/>
        </p:nvSpPr>
        <p:spPr>
          <a:xfrm>
            <a:off x="6020663" y="1703599"/>
            <a:ext cx="1332000" cy="3951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ASS. RÅDMANN</a:t>
            </a:r>
            <a:br>
              <a:rPr lang="nb-NO" sz="11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" name="Avrundet rektangel 40"/>
          <p:cNvSpPr/>
          <p:nvPr/>
        </p:nvSpPr>
        <p:spPr>
          <a:xfrm>
            <a:off x="5276442" y="3895317"/>
            <a:ext cx="1296000" cy="413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Dot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organisasjonsutvikling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kompetanseutvikling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3" name="Avrundet rektangel 42"/>
          <p:cNvSpPr/>
          <p:nvPr/>
        </p:nvSpPr>
        <p:spPr>
          <a:xfrm>
            <a:off x="7141747" y="3895006"/>
            <a:ext cx="1296000" cy="6432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STYRING OG KONTROLL</a:t>
            </a: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4" name="Rett linje 43"/>
          <p:cNvCxnSpPr>
            <a:stCxn id="10" idx="2"/>
          </p:cNvCxnSpPr>
          <p:nvPr/>
        </p:nvCxnSpPr>
        <p:spPr>
          <a:xfrm>
            <a:off x="4476205" y="1846315"/>
            <a:ext cx="0" cy="154761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vrundet rektangel 44"/>
          <p:cNvSpPr/>
          <p:nvPr/>
        </p:nvSpPr>
        <p:spPr>
          <a:xfrm>
            <a:off x="6894143" y="2261229"/>
            <a:ext cx="1554772" cy="5361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POLITISK SEKRETARIAT OG MEDVIRKNING</a:t>
            </a:r>
          </a:p>
        </p:txBody>
      </p:sp>
      <p:sp>
        <p:nvSpPr>
          <p:cNvPr id="48" name="Avrundet rektangel 47"/>
          <p:cNvSpPr/>
          <p:nvPr/>
        </p:nvSpPr>
        <p:spPr>
          <a:xfrm>
            <a:off x="5536437" y="2276872"/>
            <a:ext cx="1091923" cy="261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Dot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solidFill>
                  <a:srgbClr val="000000"/>
                </a:solidFill>
                <a:latin typeface="Calibri Light" panose="020F0302020204030204"/>
              </a:rPr>
              <a:t>Fagstillinger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49" name="Rett linje 48"/>
          <p:cNvCxnSpPr/>
          <p:nvPr/>
        </p:nvCxnSpPr>
        <p:spPr>
          <a:xfrm>
            <a:off x="6686663" y="2115107"/>
            <a:ext cx="0" cy="743796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linje 49"/>
          <p:cNvCxnSpPr/>
          <p:nvPr/>
        </p:nvCxnSpPr>
        <p:spPr>
          <a:xfrm>
            <a:off x="6383854" y="2112773"/>
            <a:ext cx="0" cy="164099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/>
          <p:cNvCxnSpPr/>
          <p:nvPr/>
        </p:nvCxnSpPr>
        <p:spPr>
          <a:xfrm>
            <a:off x="7118151" y="2106615"/>
            <a:ext cx="0" cy="154614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vrundet rektangel 53"/>
          <p:cNvSpPr/>
          <p:nvPr/>
        </p:nvSpPr>
        <p:spPr>
          <a:xfrm>
            <a:off x="3967080" y="2010556"/>
            <a:ext cx="1091923" cy="261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Dot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solidFill>
                  <a:srgbClr val="000000"/>
                </a:solidFill>
                <a:latin typeface="Calibri Light" panose="020F0302020204030204"/>
              </a:rPr>
              <a:t>Fagstillinger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31" name="Rett linje 30"/>
          <p:cNvCxnSpPr/>
          <p:nvPr/>
        </p:nvCxnSpPr>
        <p:spPr>
          <a:xfrm flipH="1" flipV="1">
            <a:off x="5256201" y="1834233"/>
            <a:ext cx="764462" cy="47281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32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8F1DB4-152A-0E47-B818-74D716B2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>
                <a:solidFill>
                  <a:schemeClr val="accent3">
                    <a:lumMod val="50000"/>
                  </a:schemeClr>
                </a:solidFill>
              </a:rPr>
              <a:t>Tjenesteområde oppvekst</a:t>
            </a:r>
            <a:br>
              <a:rPr lang="nb-NO">
                <a:solidFill>
                  <a:schemeClr val="accent5">
                    <a:lumMod val="75000"/>
                  </a:schemeClr>
                </a:solidFill>
              </a:rPr>
            </a:br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5454548" y="2429022"/>
            <a:ext cx="1629440" cy="14322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144000" rIns="108000" bIns="45720" rtlCol="0" anchor="t" anchorCtr="0"/>
          <a:lstStyle/>
          <a:p>
            <a:pPr algn="r"/>
            <a:r>
              <a:rPr lang="nb-NO" sz="1400" b="1" dirty="0">
                <a:solidFill>
                  <a:schemeClr val="tx1"/>
                </a:solidFill>
                <a:latin typeface="+mj-lt"/>
              </a:rPr>
              <a:t>OPPVEKSTSENTER</a:t>
            </a:r>
          </a:p>
        </p:txBody>
      </p:sp>
      <p:sp>
        <p:nvSpPr>
          <p:cNvPr id="6" name="Rektangel 5"/>
          <p:cNvSpPr/>
          <p:nvPr/>
        </p:nvSpPr>
        <p:spPr>
          <a:xfrm>
            <a:off x="7272285" y="2429778"/>
            <a:ext cx="3200174" cy="4343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144000" rIns="108000" bIns="45720" rtlCol="0" anchor="t" anchorCtr="0"/>
          <a:lstStyle/>
          <a:p>
            <a:pPr algn="r"/>
            <a:r>
              <a:rPr lang="nb-NO" sz="1400" b="1" dirty="0">
                <a:solidFill>
                  <a:schemeClr val="tx1"/>
                </a:solidFill>
                <a:latin typeface="+mj-lt"/>
              </a:rPr>
              <a:t>SKOLER</a:t>
            </a:r>
            <a:endParaRPr lang="nb-NO" sz="1400" b="1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cxnSp>
        <p:nvCxnSpPr>
          <p:cNvPr id="8" name="Rett linje 7"/>
          <p:cNvCxnSpPr/>
          <p:nvPr/>
        </p:nvCxnSpPr>
        <p:spPr>
          <a:xfrm flipH="1">
            <a:off x="5527275" y="3238633"/>
            <a:ext cx="468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H="1">
            <a:off x="6036100" y="1192496"/>
            <a:ext cx="0" cy="90000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H="1">
            <a:off x="8632052" y="3875346"/>
            <a:ext cx="468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H="1">
            <a:off x="8628402" y="4484910"/>
            <a:ext cx="468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flipH="1">
            <a:off x="8626410" y="5771407"/>
            <a:ext cx="468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 flipH="1">
            <a:off x="2490613" y="2087631"/>
            <a:ext cx="0" cy="75600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flipH="1">
            <a:off x="8626410" y="3198412"/>
            <a:ext cx="468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flipH="1">
            <a:off x="2487914" y="2088708"/>
            <a:ext cx="6408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7406336" y="2978181"/>
            <a:ext cx="1260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SPANGEREID BARNESKOLE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7406336" y="4203193"/>
            <a:ext cx="1260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NYPLASS</a:t>
            </a:r>
          </a:p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BARNESKOLE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626269" y="2964768"/>
            <a:ext cx="126000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algn="ctr">
              <a:lnSpc>
                <a:spcPts val="1100"/>
              </a:lnSpc>
            </a:pPr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BJELLAND 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OG  LAUDAL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OPPVEKSTSENTER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7406336" y="3590689"/>
            <a:ext cx="1260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VIGELAND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UNGDOMSSKOLE</a:t>
            </a:r>
            <a:br>
              <a:rPr lang="nb-NO" sz="900" dirty="0">
                <a:solidFill>
                  <a:srgbClr val="000000"/>
                </a:solidFill>
                <a:latin typeface="+mj-lt"/>
              </a:rPr>
            </a:br>
            <a:endParaRPr lang="nb-NO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7416830" y="5447601"/>
            <a:ext cx="1260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HOLUM BARNESKOLE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2" name="Rett linje 21"/>
          <p:cNvCxnSpPr/>
          <p:nvPr/>
        </p:nvCxnSpPr>
        <p:spPr>
          <a:xfrm flipH="1">
            <a:off x="4396704" y="2093781"/>
            <a:ext cx="0" cy="75600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 flipH="1">
            <a:off x="8884039" y="2088264"/>
            <a:ext cx="18874" cy="4257635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23"/>
          <p:cNvSpPr/>
          <p:nvPr/>
        </p:nvSpPr>
        <p:spPr>
          <a:xfrm>
            <a:off x="7406336" y="4825321"/>
            <a:ext cx="1260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VASSMYRA UNGDOMSSKOLE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9111668" y="4816702"/>
            <a:ext cx="1260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IME </a:t>
            </a:r>
          </a:p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BARNESKOLE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9111668" y="5445205"/>
            <a:ext cx="1260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LINDESNES LÆRINGSSENTER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9111668" y="3579080"/>
            <a:ext cx="1260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BLOMDALEN UNGDOMSSKOLE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ktangel 27">
            <a:hlinkClick r:id="rId2" action="ppaction://hlinksldjump"/>
          </p:cNvPr>
          <p:cNvSpPr/>
          <p:nvPr/>
        </p:nvSpPr>
        <p:spPr>
          <a:xfrm>
            <a:off x="5250683" y="870869"/>
            <a:ext cx="1692000" cy="54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KOMMUNALSJEF</a:t>
            </a:r>
          </a:p>
          <a:p>
            <a:pPr algn="ctr"/>
            <a:r>
              <a:rPr lang="nb-NO" sz="1400" b="1" spc="300" dirty="0">
                <a:solidFill>
                  <a:srgbClr val="000000"/>
                </a:solidFill>
                <a:latin typeface="+mj-lt"/>
              </a:rPr>
              <a:t>Oppvekst</a:t>
            </a:r>
            <a:br>
              <a:rPr lang="nb-NO" sz="1400" b="0" spc="300" dirty="0">
                <a:solidFill>
                  <a:srgbClr val="000000"/>
                </a:solidFill>
                <a:latin typeface="+mj-lt"/>
              </a:rPr>
            </a:br>
            <a:endParaRPr lang="nb-NO" sz="1000" b="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9" name="Rett linje 28"/>
          <p:cNvCxnSpPr/>
          <p:nvPr/>
        </p:nvCxnSpPr>
        <p:spPr>
          <a:xfrm flipH="1">
            <a:off x="3776747" y="3194637"/>
            <a:ext cx="360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 flipH="1">
            <a:off x="3776747" y="3689893"/>
            <a:ext cx="360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/>
          <p:nvPr/>
        </p:nvCxnSpPr>
        <p:spPr>
          <a:xfrm flipH="1">
            <a:off x="3776747" y="4185149"/>
            <a:ext cx="360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H="1">
            <a:off x="3776747" y="4680405"/>
            <a:ext cx="360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/>
          <p:nvPr/>
        </p:nvCxnSpPr>
        <p:spPr>
          <a:xfrm flipH="1">
            <a:off x="3776747" y="5175661"/>
            <a:ext cx="360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 flipH="1">
            <a:off x="3776747" y="5670917"/>
            <a:ext cx="360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 flipH="1">
            <a:off x="3776747" y="2935038"/>
            <a:ext cx="5426" cy="3410657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 35"/>
          <p:cNvSpPr/>
          <p:nvPr/>
        </p:nvSpPr>
        <p:spPr>
          <a:xfrm>
            <a:off x="3971866" y="4752288"/>
            <a:ext cx="1188000" cy="54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BÅLY BARNEHAGE</a:t>
            </a:r>
            <a:endParaRPr lang="nb-NO" sz="1200" dirty="0">
              <a:latin typeface="Calibri Light"/>
              <a:cs typeface="Calibri Light"/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3971866" y="4160915"/>
            <a:ext cx="1188000" cy="54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KVISLA BARNEHAGE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" name="Rektangel 37"/>
          <p:cNvSpPr/>
          <p:nvPr/>
        </p:nvSpPr>
        <p:spPr>
          <a:xfrm>
            <a:off x="3971866" y="5343649"/>
            <a:ext cx="1188000" cy="54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SKJEBSTAD BARNEHAGE</a:t>
            </a:r>
            <a:endParaRPr lang="nb-NO" sz="1200" dirty="0">
              <a:latin typeface="Calibri Light"/>
              <a:cs typeface="Calibri Light"/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3971866" y="3569547"/>
            <a:ext cx="1188000" cy="54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VIGMOSTAD BARNEHAGE</a:t>
            </a:r>
            <a:endParaRPr lang="nb-NO" sz="1200" dirty="0">
              <a:latin typeface="Calibri Light"/>
              <a:cs typeface="Calibri Light"/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3955654" y="2970075"/>
            <a:ext cx="1204212" cy="6453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HESTEHAVEN BARNEHAGE</a:t>
            </a:r>
            <a:endParaRPr lang="nb-NO" sz="1200" dirty="0">
              <a:latin typeface="Calibri Light"/>
              <a:cs typeface="Calibri Light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3971866" y="5936381"/>
            <a:ext cx="1188000" cy="54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FRØYSLAND BARNEHAGE</a:t>
            </a:r>
            <a:endParaRPr lang="nb-NO" sz="1200" dirty="0">
              <a:latin typeface="Calibri Light"/>
              <a:cs typeface="Calibri Light"/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3662915" y="2434192"/>
            <a:ext cx="1476000" cy="50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BARNEHAGER</a:t>
            </a:r>
          </a:p>
        </p:txBody>
      </p:sp>
      <p:cxnSp>
        <p:nvCxnSpPr>
          <p:cNvPr id="43" name="Rett linje 42"/>
          <p:cNvCxnSpPr/>
          <p:nvPr/>
        </p:nvCxnSpPr>
        <p:spPr>
          <a:xfrm flipH="1">
            <a:off x="1863903" y="3784022"/>
            <a:ext cx="360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linje 43"/>
          <p:cNvCxnSpPr/>
          <p:nvPr/>
        </p:nvCxnSpPr>
        <p:spPr>
          <a:xfrm flipH="1">
            <a:off x="1877350" y="4386854"/>
            <a:ext cx="360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linje 44"/>
          <p:cNvCxnSpPr/>
          <p:nvPr/>
        </p:nvCxnSpPr>
        <p:spPr>
          <a:xfrm flipH="1">
            <a:off x="1863903" y="4901784"/>
            <a:ext cx="360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/>
          <p:cNvCxnSpPr>
            <a:cxnSpLocks/>
          </p:cNvCxnSpPr>
          <p:nvPr/>
        </p:nvCxnSpPr>
        <p:spPr>
          <a:xfrm>
            <a:off x="1864894" y="2769118"/>
            <a:ext cx="14888" cy="2132666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vrundet rektangel 47"/>
          <p:cNvSpPr/>
          <p:nvPr/>
        </p:nvSpPr>
        <p:spPr>
          <a:xfrm>
            <a:off x="2086619" y="4195172"/>
            <a:ext cx="1545031" cy="50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45720" rIns="36000" bIns="4572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HELSESTASJON</a:t>
            </a:r>
            <a:br>
              <a:rPr lang="nb-NO" sz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Avrundet rektangel 48"/>
          <p:cNvSpPr/>
          <p:nvPr/>
        </p:nvSpPr>
        <p:spPr>
          <a:xfrm>
            <a:off x="2086637" y="3587642"/>
            <a:ext cx="1545031" cy="5200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FAMILIESENTER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Avrundet rektangel 49"/>
          <p:cNvSpPr/>
          <p:nvPr/>
        </p:nvSpPr>
        <p:spPr>
          <a:xfrm>
            <a:off x="2081320" y="4814045"/>
            <a:ext cx="1577115" cy="4799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72000" rIns="0" bIns="36000" rtlCol="0" anchor="ctr" anchorCtr="1"/>
          <a:lstStyle/>
          <a:p>
            <a:pPr algn="ctr">
              <a:lnSpc>
                <a:spcPts val="1000"/>
              </a:lnSpc>
            </a:pPr>
            <a:r>
              <a:rPr lang="nb-NO" sz="1100" dirty="0">
                <a:solidFill>
                  <a:srgbClr val="000000"/>
                </a:solidFill>
                <a:latin typeface="Calibri Light"/>
                <a:cs typeface="Calibri Light"/>
              </a:rPr>
              <a:t>LINDESNES PPT / KOMPETANSESENTER SØR</a:t>
            </a:r>
            <a:b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sz="1000" dirty="0">
                <a:solidFill>
                  <a:srgbClr val="000000"/>
                </a:solidFill>
                <a:latin typeface="Calibri Light"/>
                <a:cs typeface="Calibri Light"/>
              </a:rPr>
              <a:t> </a:t>
            </a:r>
          </a:p>
        </p:txBody>
      </p:sp>
      <p:sp>
        <p:nvSpPr>
          <p:cNvPr id="52" name="Avrundet rektangel 51"/>
          <p:cNvSpPr/>
          <p:nvPr/>
        </p:nvSpPr>
        <p:spPr>
          <a:xfrm>
            <a:off x="2094658" y="3009210"/>
            <a:ext cx="1545031" cy="5200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45720" rIns="36000" bIns="4572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LINDESNES BARNEVERNTJENESTE</a:t>
            </a:r>
            <a:br>
              <a:rPr lang="nb-NO" sz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Avrundet rektangel 52"/>
          <p:cNvSpPr/>
          <p:nvPr/>
        </p:nvSpPr>
        <p:spPr>
          <a:xfrm>
            <a:off x="1762637" y="2405716"/>
            <a:ext cx="1476000" cy="54920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FAMILIENS HUS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54" name="Rett linje 53"/>
          <p:cNvCxnSpPr/>
          <p:nvPr/>
        </p:nvCxnSpPr>
        <p:spPr>
          <a:xfrm>
            <a:off x="5500419" y="2087519"/>
            <a:ext cx="2767" cy="1158421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ktangel 54"/>
          <p:cNvSpPr/>
          <p:nvPr/>
        </p:nvSpPr>
        <p:spPr>
          <a:xfrm>
            <a:off x="9111668" y="4192030"/>
            <a:ext cx="1260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FURULUNDEN BARNESKOLE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9111668" y="2966130"/>
            <a:ext cx="1260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FRØYSLAND BARNESKOLE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7" name="Rett linje 56"/>
          <p:cNvCxnSpPr/>
          <p:nvPr/>
        </p:nvCxnSpPr>
        <p:spPr>
          <a:xfrm flipH="1">
            <a:off x="8634158" y="5084844"/>
            <a:ext cx="468000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/>
          <p:cNvCxnSpPr/>
          <p:nvPr/>
        </p:nvCxnSpPr>
        <p:spPr>
          <a:xfrm flipH="1">
            <a:off x="3776747" y="6345695"/>
            <a:ext cx="177861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linje 60"/>
          <p:cNvCxnSpPr>
            <a:stCxn id="52" idx="1"/>
          </p:cNvCxnSpPr>
          <p:nvPr/>
        </p:nvCxnSpPr>
        <p:spPr>
          <a:xfrm flipH="1">
            <a:off x="1889182" y="3269231"/>
            <a:ext cx="205476" cy="16983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C0008BA3-DA05-C10F-AA89-C10A582E0B02}"/>
              </a:ext>
            </a:extLst>
          </p:cNvPr>
          <p:cNvSpPr/>
          <p:nvPr/>
        </p:nvSpPr>
        <p:spPr>
          <a:xfrm>
            <a:off x="3971866" y="4160915"/>
            <a:ext cx="1188000" cy="54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ctr" anchorCtr="1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dirty="0">
                <a:solidFill>
                  <a:srgbClr val="000000"/>
                </a:solidFill>
                <a:latin typeface="+mj-lt"/>
              </a:rPr>
              <a:t>KVISLA BARNEHAGE</a:t>
            </a:r>
            <a:endParaRPr lang="nb-NO" sz="1200" dirty="0"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1BDE866-EC70-2F91-16A0-60D167D2D40C}"/>
              </a:ext>
            </a:extLst>
          </p:cNvPr>
          <p:cNvSpPr/>
          <p:nvPr/>
        </p:nvSpPr>
        <p:spPr>
          <a:xfrm>
            <a:off x="3971865" y="6551904"/>
            <a:ext cx="1188000" cy="54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HEDDELAND BARNEHAGE</a:t>
            </a:r>
            <a:endParaRPr lang="nb-NO" sz="1200" dirty="0">
              <a:latin typeface="+mj-lt"/>
            </a:endParaRP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D59623AD-CCD1-630E-1C54-FC037F088217}"/>
              </a:ext>
            </a:extLst>
          </p:cNvPr>
          <p:cNvSpPr/>
          <p:nvPr/>
        </p:nvSpPr>
        <p:spPr>
          <a:xfrm>
            <a:off x="7409726" y="6102973"/>
            <a:ext cx="1252975" cy="54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ØYSLEBØ UNGDOMSSKOLE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BE17EBE7-5ED9-0C4E-5624-4BE443D6FB18}"/>
              </a:ext>
            </a:extLst>
          </p:cNvPr>
          <p:cNvSpPr/>
          <p:nvPr/>
        </p:nvSpPr>
        <p:spPr>
          <a:xfrm>
            <a:off x="9105027" y="6102973"/>
            <a:ext cx="1258883" cy="54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ØYSLEBØ BARNESKOLE</a:t>
            </a:r>
          </a:p>
        </p:txBody>
      </p:sp>
      <p:cxnSp>
        <p:nvCxnSpPr>
          <p:cNvPr id="63" name="Rett linje 62">
            <a:extLst>
              <a:ext uri="{FF2B5EF4-FFF2-40B4-BE49-F238E27FC236}">
                <a16:creationId xmlns:a16="http://schemas.microsoft.com/office/drawing/2014/main" id="{D8972E11-F194-6F88-D2A9-94D8BD157BD1}"/>
              </a:ext>
            </a:extLst>
          </p:cNvPr>
          <p:cNvCxnSpPr>
            <a:cxnSpLocks/>
          </p:cNvCxnSpPr>
          <p:nvPr/>
        </p:nvCxnSpPr>
        <p:spPr>
          <a:xfrm flipH="1">
            <a:off x="8681599" y="6345702"/>
            <a:ext cx="408932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58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8F1DB4-152A-0E47-B818-74D716B272A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nb-NO">
                <a:solidFill>
                  <a:schemeClr val="accent3">
                    <a:lumMod val="50000"/>
                  </a:schemeClr>
                </a:solidFill>
              </a:rPr>
              <a:t>Tjenesteområde velferd</a:t>
            </a:r>
            <a:br>
              <a:rPr lang="nb-NO">
                <a:solidFill>
                  <a:schemeClr val="accent4">
                    <a:lumMod val="75000"/>
                  </a:schemeClr>
                </a:solidFill>
              </a:rPr>
            </a:br>
            <a:endParaRPr lang="nb-NO"/>
          </a:p>
        </p:txBody>
      </p:sp>
      <p:cxnSp>
        <p:nvCxnSpPr>
          <p:cNvPr id="3" name="Rett linje 2"/>
          <p:cNvCxnSpPr>
            <a:stCxn id="50" idx="2"/>
            <a:endCxn id="48" idx="2"/>
          </p:cNvCxnSpPr>
          <p:nvPr/>
        </p:nvCxnSpPr>
        <p:spPr>
          <a:xfrm>
            <a:off x="11208570" y="1785365"/>
            <a:ext cx="17368" cy="113758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Rett linje 3"/>
          <p:cNvCxnSpPr>
            <a:stCxn id="53" idx="2"/>
            <a:endCxn id="56" idx="2"/>
          </p:cNvCxnSpPr>
          <p:nvPr/>
        </p:nvCxnSpPr>
        <p:spPr>
          <a:xfrm>
            <a:off x="9494786" y="1789561"/>
            <a:ext cx="20584" cy="111371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Rett linje 4"/>
          <p:cNvCxnSpPr>
            <a:stCxn id="39" idx="2"/>
            <a:endCxn id="43" idx="2"/>
          </p:cNvCxnSpPr>
          <p:nvPr/>
        </p:nvCxnSpPr>
        <p:spPr>
          <a:xfrm>
            <a:off x="7778744" y="1785365"/>
            <a:ext cx="38517" cy="276974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6038808" y="1779603"/>
            <a:ext cx="7654" cy="70855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tt linje 6"/>
          <p:cNvCxnSpPr>
            <a:stCxn id="40" idx="2"/>
            <a:endCxn id="34" idx="2"/>
          </p:cNvCxnSpPr>
          <p:nvPr/>
        </p:nvCxnSpPr>
        <p:spPr>
          <a:xfrm>
            <a:off x="4407498" y="1780144"/>
            <a:ext cx="10848" cy="334420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Rett linje 7"/>
          <p:cNvCxnSpPr>
            <a:stCxn id="41" idx="2"/>
            <a:endCxn id="23" idx="2"/>
          </p:cNvCxnSpPr>
          <p:nvPr/>
        </p:nvCxnSpPr>
        <p:spPr>
          <a:xfrm>
            <a:off x="2709237" y="1789559"/>
            <a:ext cx="31703" cy="499426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Rett linje 8"/>
          <p:cNvCxnSpPr>
            <a:stCxn id="38" idx="2"/>
            <a:endCxn id="55" idx="2"/>
          </p:cNvCxnSpPr>
          <p:nvPr/>
        </p:nvCxnSpPr>
        <p:spPr>
          <a:xfrm>
            <a:off x="1002625" y="1782131"/>
            <a:ext cx="29523" cy="390103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ittel 2"/>
          <p:cNvSpPr txBox="1">
            <a:spLocks/>
          </p:cNvSpPr>
          <p:nvPr/>
        </p:nvSpPr>
        <p:spPr>
          <a:xfrm>
            <a:off x="406358" y="1487473"/>
            <a:ext cx="11264900" cy="1325563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3A45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nb-NO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ktangel 11">
            <a:hlinkClick r:id="" action="ppaction://noaction"/>
          </p:cNvPr>
          <p:cNvSpPr/>
          <p:nvPr/>
        </p:nvSpPr>
        <p:spPr>
          <a:xfrm>
            <a:off x="5262180" y="117852"/>
            <a:ext cx="1656000" cy="611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KOMMUNALSJEF</a:t>
            </a:r>
          </a:p>
          <a:p>
            <a:pPr algn="ctr"/>
            <a:r>
              <a:rPr lang="nb-NO" sz="1400" b="1" spc="300" dirty="0">
                <a:solidFill>
                  <a:srgbClr val="000000"/>
                </a:solidFill>
                <a:latin typeface="+mj-lt"/>
              </a:rPr>
              <a:t>Velferd</a:t>
            </a:r>
            <a:br>
              <a:rPr lang="nb-NO" sz="1400" spc="3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3" name="Rett linje 12"/>
          <p:cNvCxnSpPr/>
          <p:nvPr/>
        </p:nvCxnSpPr>
        <p:spPr>
          <a:xfrm flipH="1">
            <a:off x="2193426" y="6308359"/>
            <a:ext cx="360000" cy="504000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>
            <a:stCxn id="15" idx="3"/>
          </p:cNvCxnSpPr>
          <p:nvPr/>
        </p:nvCxnSpPr>
        <p:spPr>
          <a:xfrm flipH="1">
            <a:off x="2039177" y="5985288"/>
            <a:ext cx="1490274" cy="23581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1909451" y="5733288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LINDESNES NATT-TJENESTE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1897728" y="1862555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MARNARDAL HJEMTJENESTE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921174" y="4615878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VESTNES HJEMTJENESTE 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1909451" y="2964565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VIGELAND ØST HJEMTJENESTE</a:t>
            </a:r>
            <a:endParaRPr lang="nb-NO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1909451" y="2416228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VIGELAND VEST HJEMTJENESTE </a:t>
            </a:r>
          </a:p>
        </p:txBody>
      </p:sp>
      <p:sp>
        <p:nvSpPr>
          <p:cNvPr id="20" name="Rektangel 19"/>
          <p:cNvSpPr/>
          <p:nvPr/>
        </p:nvSpPr>
        <p:spPr>
          <a:xfrm>
            <a:off x="1909451" y="3515004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HOLUM HJEMTJENESTE</a:t>
            </a:r>
            <a:br>
              <a:rPr lang="nb-NO" sz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1909451" y="4053718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MALMØ HJEMTJENESTE </a:t>
            </a:r>
            <a:br>
              <a:rPr lang="nb-NO" sz="10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1934748" y="5180134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HALSE HJEMTJENESTE</a:t>
            </a:r>
            <a:endParaRPr lang="nb-NO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1930940" y="6279825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LINDESNES KORTTIDSAVDELING</a:t>
            </a:r>
            <a:br>
              <a:rPr lang="nb-NO" sz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198071" y="2964171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AVDELING 3, </a:t>
            </a:r>
            <a:r>
              <a:rPr lang="nb-NO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MANDAL SYKEHJEM</a:t>
            </a:r>
            <a:br>
              <a:rPr lang="nb-NO" sz="1200" dirty="0">
                <a:solidFill>
                  <a:schemeClr val="tx1"/>
                </a:solidFill>
                <a:latin typeface="+mj-lt"/>
              </a:rPr>
            </a:br>
            <a:endParaRPr lang="nb-NO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198071" y="1861938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AVDELING 1, VIGELAND OMSORGSSENTER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198071" y="2413211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AVDELING 2, MANDAL SYKEHJEM</a:t>
            </a:r>
          </a:p>
        </p:txBody>
      </p:sp>
      <p:sp>
        <p:nvSpPr>
          <p:cNvPr id="28" name="Rektangel 27"/>
          <p:cNvSpPr/>
          <p:nvPr/>
        </p:nvSpPr>
        <p:spPr>
          <a:xfrm>
            <a:off x="209725" y="4067100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AVDELING 5, MANDAL SYKEHJEM</a:t>
            </a:r>
          </a:p>
        </p:txBody>
      </p:sp>
      <p:sp>
        <p:nvSpPr>
          <p:cNvPr id="29" name="Rektangel 28"/>
          <p:cNvSpPr/>
          <p:nvPr/>
        </p:nvSpPr>
        <p:spPr>
          <a:xfrm>
            <a:off x="3608346" y="4053353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HESLAND BO- OG AKTIVITETSSENTER</a:t>
            </a:r>
            <a:br>
              <a:rPr lang="nb-NO" sz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3600618" y="2954126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SOLHØGDA BOTJENESTE</a:t>
            </a:r>
          </a:p>
        </p:txBody>
      </p:sp>
      <p:sp>
        <p:nvSpPr>
          <p:cNvPr id="31" name="Rektangel 30"/>
          <p:cNvSpPr/>
          <p:nvPr/>
        </p:nvSpPr>
        <p:spPr>
          <a:xfrm>
            <a:off x="3600618" y="1853872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HEDDELAND BO- OG AKTIVITETSSENTER</a:t>
            </a:r>
            <a:br>
              <a:rPr lang="nb-NO" sz="11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3601162" y="2398715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SOLHØGDA AVLASTNING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3600618" y="3504635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SKINSNES BOTJENESTE</a:t>
            </a:r>
          </a:p>
        </p:txBody>
      </p:sp>
      <p:sp>
        <p:nvSpPr>
          <p:cNvPr id="34" name="Rektangel 33"/>
          <p:cNvSpPr/>
          <p:nvPr/>
        </p:nvSpPr>
        <p:spPr>
          <a:xfrm>
            <a:off x="3608346" y="4620345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VIGELAND BOTJENESTE</a:t>
            </a:r>
            <a:br>
              <a:rPr lang="nb-NO" sz="1200" dirty="0"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5290683" y="3004991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LINDESNES LEGEVAKT</a:t>
            </a:r>
          </a:p>
        </p:txBody>
      </p:sp>
      <p:sp>
        <p:nvSpPr>
          <p:cNvPr id="36" name="Rektangel 35"/>
          <p:cNvSpPr/>
          <p:nvPr/>
        </p:nvSpPr>
        <p:spPr>
          <a:xfrm>
            <a:off x="8695064" y="2968749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PSYKISK HELSE OG RUS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3599415" y="5186682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BOTEAM</a:t>
            </a:r>
          </a:p>
        </p:txBody>
      </p:sp>
      <p:sp>
        <p:nvSpPr>
          <p:cNvPr id="38" name="Rektangel 37"/>
          <p:cNvSpPr/>
          <p:nvPr/>
        </p:nvSpPr>
        <p:spPr>
          <a:xfrm>
            <a:off x="174625" y="1278131"/>
            <a:ext cx="1656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lvl="0"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ENHET FOR SYKEHJEM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6968744" y="1281365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lvl="0"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NAV LINDESNES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3594378" y="1276144"/>
            <a:ext cx="1626239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lvl="0" algn="ctr"/>
            <a:r>
              <a:rPr lang="nb-NO" sz="1100" b="1" dirty="0">
                <a:solidFill>
                  <a:srgbClr val="000000"/>
                </a:solidFill>
                <a:latin typeface="+mj-lt"/>
              </a:rPr>
              <a:t>MILJØTERATERAPAUTISKE TJENESTER</a:t>
            </a:r>
            <a:br>
              <a:rPr lang="nb-NO" sz="1200" dirty="0">
                <a:latin typeface="+mj-lt"/>
              </a:rPr>
            </a:br>
            <a:br>
              <a:rPr lang="nb-NO" sz="1000" dirty="0">
                <a:latin typeface="+mj-lt"/>
              </a:rPr>
            </a:br>
            <a:endParaRPr lang="nb-NO" sz="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1899237" y="1285559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lvl="0"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HJEMMEBASERTE</a:t>
            </a:r>
            <a:r>
              <a:rPr lang="nb-NO" sz="1200" b="1" baseline="0" dirty="0">
                <a:solidFill>
                  <a:srgbClr val="000000"/>
                </a:solidFill>
                <a:latin typeface="+mj-lt"/>
              </a:rPr>
              <a:t> TJENESTER</a:t>
            </a:r>
            <a:br>
              <a:rPr lang="nb-NO" sz="1200" baseline="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5275700" y="1266311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lvl="0"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HELSETJENESTER OG LEGEVAKT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7007261" y="4051109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INTEGRERING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6989540" y="2940896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ØKONOMI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6983815" y="1854849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UNGDOM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6983815" y="2390600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 30 ÅR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ektangel 46"/>
          <p:cNvSpPr/>
          <p:nvPr/>
        </p:nvSpPr>
        <p:spPr>
          <a:xfrm>
            <a:off x="7007261" y="3489093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MARKED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10415938" y="2418951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FORVALTNING OG KOORDINERING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10398570" y="1853132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UTVIKLING OG STØTTETJENESTER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10398570" y="1281365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lvl="0"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FORVALTNING</a:t>
            </a:r>
            <a:r>
              <a:rPr lang="nb-NO" sz="1200" b="1" baseline="0" dirty="0">
                <a:solidFill>
                  <a:srgbClr val="000000"/>
                </a:solidFill>
                <a:latin typeface="+mj-lt"/>
              </a:rPr>
              <a:t> OG </a:t>
            </a:r>
            <a:r>
              <a:rPr lang="nb-NO" sz="1200" b="1" dirty="0">
                <a:solidFill>
                  <a:srgbClr val="000000"/>
                </a:solidFill>
                <a:latin typeface="+mj-lt"/>
              </a:rPr>
              <a:t>UTVIKLING</a:t>
            </a:r>
            <a:endParaRPr lang="nb-NO" sz="12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51" name="Rett linje 50"/>
          <p:cNvCxnSpPr>
            <a:endCxn id="57" idx="1"/>
          </p:cNvCxnSpPr>
          <p:nvPr/>
        </p:nvCxnSpPr>
        <p:spPr>
          <a:xfrm flipH="1">
            <a:off x="8696509" y="2084872"/>
            <a:ext cx="1620000" cy="19707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/>
          <p:cNvCxnSpPr>
            <a:endCxn id="56" idx="1"/>
          </p:cNvCxnSpPr>
          <p:nvPr/>
        </p:nvCxnSpPr>
        <p:spPr>
          <a:xfrm flipH="1">
            <a:off x="8705370" y="2535149"/>
            <a:ext cx="1620000" cy="116127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ktangel 52"/>
          <p:cNvSpPr/>
          <p:nvPr/>
        </p:nvSpPr>
        <p:spPr>
          <a:xfrm>
            <a:off x="8684786" y="1285561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REHABILITERING OG MESTRING</a:t>
            </a:r>
            <a:r>
              <a:rPr lang="nb-NO" sz="1200" dirty="0">
                <a:solidFill>
                  <a:srgbClr val="000000"/>
                </a:solidFill>
                <a:latin typeface="+mj-lt"/>
              </a:rPr>
              <a:t> </a:t>
            </a:r>
            <a:endParaRPr lang="nb-NO" sz="1200" b="1" dirty="0">
              <a:solidFill>
                <a:srgbClr val="000000"/>
              </a:solidFill>
              <a:latin typeface="+mj-lt"/>
            </a:endParaRPr>
          </a:p>
          <a:p>
            <a:pPr algn="ctr"/>
            <a:br>
              <a:rPr lang="nb-NO" sz="1200" dirty="0">
                <a:latin typeface="+mj-lt"/>
              </a:rPr>
            </a:br>
            <a:endParaRPr lang="nb-NO" sz="1200" b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209794" y="3519818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AVDELING 4, MANDAL SYKEHJEM</a:t>
            </a:r>
            <a:br>
              <a:rPr lang="nb-NO" sz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222148" y="5179169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LINDESNES NATTJENESTE ØST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8705370" y="2399276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HELSEFREMMING OG REHABILITERING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8696509" y="1852579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AKTIVITET OG MESTRING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208807" y="4616106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AVDELING 7, MARNARDAL OMSORGSSENTER</a:t>
            </a:r>
            <a:br>
              <a:rPr lang="nb-NO" sz="1200" dirty="0"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6295356" y="826879"/>
            <a:ext cx="1395875" cy="369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PROSJEKT HELSEHUS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5280027" y="1862428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"/>
              </a:rPr>
              <a:t>SYKEHJEMSLEGER </a:t>
            </a:r>
            <a:br>
              <a:rPr lang="nb-NO" sz="1200" dirty="0">
                <a:latin typeface="Calibri Light"/>
                <a:cs typeface="Calibri"/>
              </a:rPr>
            </a:br>
            <a:r>
              <a:rPr lang="nb-NO" sz="1200" dirty="0">
                <a:solidFill>
                  <a:srgbClr val="000000"/>
                </a:solidFill>
                <a:latin typeface="Calibri Light"/>
                <a:cs typeface="Calibri"/>
              </a:rPr>
              <a:t>FENGSELSLEGER</a:t>
            </a:r>
            <a:br>
              <a:rPr lang="nb-NO" sz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1" name="Rett linje 70"/>
          <p:cNvCxnSpPr>
            <a:stCxn id="12" idx="2"/>
            <a:endCxn id="42" idx="0"/>
          </p:cNvCxnSpPr>
          <p:nvPr/>
        </p:nvCxnSpPr>
        <p:spPr>
          <a:xfrm flipH="1">
            <a:off x="6085700" y="729292"/>
            <a:ext cx="4480" cy="537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/>
          <p:cNvCxnSpPr>
            <a:endCxn id="61" idx="1"/>
          </p:cNvCxnSpPr>
          <p:nvPr/>
        </p:nvCxnSpPr>
        <p:spPr>
          <a:xfrm>
            <a:off x="6086716" y="1009765"/>
            <a:ext cx="208640" cy="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F0166F69-CCBD-A581-58AA-B1BB59E5A399}"/>
              </a:ext>
            </a:extLst>
          </p:cNvPr>
          <p:cNvSpPr/>
          <p:nvPr/>
        </p:nvSpPr>
        <p:spPr>
          <a:xfrm>
            <a:off x="5290683" y="2436048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cs typeface="Calibri Light"/>
              </a:rPr>
              <a:t>FASTLEGETJENESTEN</a:t>
            </a:r>
          </a:p>
          <a:p>
            <a:pPr algn="ctr"/>
            <a:endParaRPr lang="nb-NO" sz="10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802E2D81-B26C-C938-677B-3C32452CA6F3}"/>
              </a:ext>
            </a:extLst>
          </p:cNvPr>
          <p:cNvSpPr/>
          <p:nvPr/>
        </p:nvSpPr>
        <p:spPr>
          <a:xfrm>
            <a:off x="222148" y="5734793"/>
            <a:ext cx="1620000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KJØKKEN OG VASKERI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390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8F1DB4-152A-0E47-B818-74D716B272A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nb-NO">
                <a:solidFill>
                  <a:schemeClr val="accent6"/>
                </a:solidFill>
              </a:rPr>
              <a:t>Tjenesteområde samfunnsutvikling</a:t>
            </a:r>
            <a:br>
              <a:rPr lang="nb-NO">
                <a:solidFill>
                  <a:schemeClr val="accent3"/>
                </a:solidFill>
              </a:rPr>
            </a:br>
            <a:endParaRPr lang="nb-NO"/>
          </a:p>
        </p:txBody>
      </p:sp>
      <p:cxnSp>
        <p:nvCxnSpPr>
          <p:cNvPr id="3" name="Rett linje 2"/>
          <p:cNvCxnSpPr/>
          <p:nvPr/>
        </p:nvCxnSpPr>
        <p:spPr>
          <a:xfrm flipH="1">
            <a:off x="1381852" y="3888633"/>
            <a:ext cx="360000" cy="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linje 3"/>
          <p:cNvCxnSpPr/>
          <p:nvPr/>
        </p:nvCxnSpPr>
        <p:spPr>
          <a:xfrm flipH="1">
            <a:off x="1381852" y="4505742"/>
            <a:ext cx="360000" cy="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/>
          <p:cNvCxnSpPr/>
          <p:nvPr/>
        </p:nvCxnSpPr>
        <p:spPr>
          <a:xfrm flipH="1">
            <a:off x="1381852" y="5122851"/>
            <a:ext cx="360000" cy="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 flipH="1">
            <a:off x="1367852" y="2531524"/>
            <a:ext cx="0" cy="320400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H="1">
            <a:off x="3934252" y="3150409"/>
            <a:ext cx="360000" cy="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H="1">
            <a:off x="3943877" y="3921526"/>
            <a:ext cx="360000" cy="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H="1">
            <a:off x="3934252" y="4538635"/>
            <a:ext cx="360000" cy="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flipH="1">
            <a:off x="3934252" y="5146115"/>
            <a:ext cx="360000" cy="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flipH="1">
            <a:off x="2154685" y="2123519"/>
            <a:ext cx="5472000" cy="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flipH="1">
            <a:off x="2165745" y="2118330"/>
            <a:ext cx="0" cy="252000"/>
          </a:xfrm>
          <a:prstGeom prst="line">
            <a:avLst/>
          </a:prstGeom>
          <a:ln w="12700">
            <a:solidFill>
              <a:srgbClr val="5D86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 flipH="1">
            <a:off x="4630783" y="1537505"/>
            <a:ext cx="0" cy="86400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>
            <a:hlinkClick r:id="" action="ppaction://noaction"/>
          </p:cNvPr>
          <p:cNvSpPr/>
          <p:nvPr/>
        </p:nvSpPr>
        <p:spPr>
          <a:xfrm>
            <a:off x="3798076" y="1167117"/>
            <a:ext cx="1800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KOMMUNALSJEF</a:t>
            </a:r>
            <a:endParaRPr lang="nb-NO" sz="1200" b="1" dirty="0">
              <a:solidFill>
                <a:srgbClr val="000000"/>
              </a:solidFill>
              <a:latin typeface="+mj-lt"/>
              <a:cs typeface="Calibri"/>
            </a:endParaRPr>
          </a:p>
          <a:p>
            <a:pPr algn="ctr"/>
            <a:r>
              <a:rPr lang="nb-NO" sz="1200" b="1" spc="170" dirty="0">
                <a:solidFill>
                  <a:srgbClr val="000000"/>
                </a:solidFill>
                <a:latin typeface="+mj-lt"/>
              </a:rPr>
              <a:t>Samfunnsutvikling</a:t>
            </a:r>
            <a:endParaRPr lang="nb-NO" sz="1200" b="1" spc="170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1360320" y="2376954"/>
            <a:ext cx="1620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KULTUR OG IDRETT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6495070" y="4398464"/>
            <a:ext cx="5112000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  <a:prstDash val="solid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3600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497813" y="3820219"/>
            <a:ext cx="5112000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  <a:prstDash val="solid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36000" rtlCol="0" anchor="t" anchorCtr="1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21" name="Rett linje 20"/>
          <p:cNvCxnSpPr/>
          <p:nvPr/>
        </p:nvCxnSpPr>
        <p:spPr>
          <a:xfrm flipH="1">
            <a:off x="7634220" y="2119951"/>
            <a:ext cx="0" cy="90000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 flipH="1">
            <a:off x="6118026" y="3038198"/>
            <a:ext cx="5076000" cy="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 flipH="1">
            <a:off x="6103416" y="3026742"/>
            <a:ext cx="0" cy="154800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 flipH="1">
            <a:off x="8723041" y="3025498"/>
            <a:ext cx="0" cy="39600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 flipH="1">
            <a:off x="11192898" y="3025498"/>
            <a:ext cx="0" cy="39600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 flipH="1">
            <a:off x="9546327" y="3025498"/>
            <a:ext cx="0" cy="72000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 flipH="1">
            <a:off x="10369613" y="3038198"/>
            <a:ext cx="0" cy="39600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 flipH="1">
            <a:off x="6121260" y="4009869"/>
            <a:ext cx="720000" cy="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 flipH="1">
            <a:off x="6107407" y="4577051"/>
            <a:ext cx="720000" cy="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/>
          <p:cNvSpPr/>
          <p:nvPr/>
        </p:nvSpPr>
        <p:spPr>
          <a:xfrm>
            <a:off x="10020740" y="3532560"/>
            <a:ext cx="756000" cy="1262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  <a:prstDash val="solid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3600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9184582" y="3548435"/>
            <a:ext cx="756000" cy="125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  <a:prstDash val="solid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3600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8348424" y="3557960"/>
            <a:ext cx="756000" cy="1239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  <a:prstDash val="solid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3600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10856896" y="3557960"/>
            <a:ext cx="756000" cy="1239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  <a:prstDash val="solid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3600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7512266" y="3557960"/>
            <a:ext cx="756000" cy="1239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  <a:prstDash val="solid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rIns="3600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5" name="Avrundet rektangel 34"/>
          <p:cNvSpPr/>
          <p:nvPr/>
        </p:nvSpPr>
        <p:spPr>
          <a:xfrm>
            <a:off x="6314799" y="4362058"/>
            <a:ext cx="1080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KVALITET OG</a:t>
            </a:r>
            <a:r>
              <a:rPr kumimoji="0" lang="nb-NO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UTVIKLING</a:t>
            </a:r>
            <a:b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Avrundet rektangel 35"/>
          <p:cNvSpPr/>
          <p:nvPr/>
        </p:nvSpPr>
        <p:spPr>
          <a:xfrm>
            <a:off x="6312282" y="3797386"/>
            <a:ext cx="1080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PLAN OG PROSJEKT</a:t>
            </a:r>
            <a:b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8348378" y="3039324"/>
            <a:ext cx="756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lvl="0" algn="ctr">
              <a:defRPr/>
            </a:pPr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VANN OG AVLØP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" name="Rektangel 37"/>
          <p:cNvSpPr/>
          <p:nvPr/>
        </p:nvSpPr>
        <p:spPr>
          <a:xfrm>
            <a:off x="9184550" y="3030334"/>
            <a:ext cx="756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RENHOLD</a:t>
            </a:r>
            <a:b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VEST</a:t>
            </a:r>
            <a:br>
              <a:rPr lang="nb-NO" sz="1200" noProof="0" dirty="0">
                <a:solidFill>
                  <a:srgbClr val="000000"/>
                </a:solidFill>
                <a:latin typeface="+mj-lt"/>
              </a:rPr>
            </a:b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10020722" y="3030335"/>
            <a:ext cx="756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RENHOLD</a:t>
            </a:r>
            <a:r>
              <a:rPr kumimoji="0" lang="nb-NO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ØST</a:t>
            </a:r>
            <a:br>
              <a:rPr kumimoji="0" lang="nb-NO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10856896" y="3035042"/>
            <a:ext cx="756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BYGG</a:t>
            </a:r>
            <a:b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6916426" y="2396204"/>
            <a:ext cx="1620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TEKNISK DRIFT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42" name="Rett linje 41"/>
          <p:cNvCxnSpPr/>
          <p:nvPr/>
        </p:nvCxnSpPr>
        <p:spPr>
          <a:xfrm flipH="1">
            <a:off x="7899755" y="3042815"/>
            <a:ext cx="0" cy="39600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42"/>
          <p:cNvSpPr/>
          <p:nvPr/>
        </p:nvSpPr>
        <p:spPr>
          <a:xfrm>
            <a:off x="7512206" y="3039324"/>
            <a:ext cx="756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VEI</a:t>
            </a:r>
            <a:r>
              <a:rPr kumimoji="0" lang="nb-NO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OG</a:t>
            </a:r>
            <a:b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GRØNT</a:t>
            </a:r>
            <a:b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4081327" y="4918395"/>
            <a:ext cx="1440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GEODATA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4081327" y="3643588"/>
            <a:ext cx="1440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4081327" y="4287389"/>
            <a:ext cx="1440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LANDBRUK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ektangel 46">
            <a:hlinkClick r:id="" action="ppaction://noaction"/>
          </p:cNvPr>
          <p:cNvSpPr/>
          <p:nvPr/>
        </p:nvSpPr>
        <p:spPr>
          <a:xfrm>
            <a:off x="4081327" y="3023308"/>
            <a:ext cx="1440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BYGGESAK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8" name="Rett linje 47"/>
          <p:cNvCxnSpPr/>
          <p:nvPr/>
        </p:nvCxnSpPr>
        <p:spPr>
          <a:xfrm flipH="1">
            <a:off x="3929777" y="2406496"/>
            <a:ext cx="0" cy="277200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3910007" y="2396204"/>
            <a:ext cx="1620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b="1" dirty="0">
                <a:solidFill>
                  <a:srgbClr val="000000"/>
                </a:solidFill>
                <a:latin typeface="+mj-lt"/>
              </a:rPr>
              <a:t>TEKNISK FORVALTNING</a:t>
            </a:r>
            <a:br>
              <a:rPr lang="nb-NO" sz="1200" dirty="0">
                <a:solidFill>
                  <a:srgbClr val="000000"/>
                </a:solidFill>
                <a:latin typeface="+mj-lt"/>
              </a:rPr>
            </a:br>
            <a:endParaRPr lang="nb-NO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1501820" y="4900798"/>
            <a:ext cx="1440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KULTURSKOLE</a:t>
            </a:r>
            <a:b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ktangel 51"/>
          <p:cNvSpPr/>
          <p:nvPr/>
        </p:nvSpPr>
        <p:spPr>
          <a:xfrm>
            <a:off x="1501820" y="4282111"/>
            <a:ext cx="1440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bIns="4572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IDRETT</a:t>
            </a:r>
            <a:br>
              <a:rPr lang="nb-NO" sz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1509685" y="3644408"/>
            <a:ext cx="1440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BUEN KULTURHUS OG KULTURDRIFT</a:t>
            </a:r>
          </a:p>
        </p:txBody>
      </p:sp>
      <p:cxnSp>
        <p:nvCxnSpPr>
          <p:cNvPr id="55" name="Rett linje 54"/>
          <p:cNvCxnSpPr/>
          <p:nvPr/>
        </p:nvCxnSpPr>
        <p:spPr>
          <a:xfrm>
            <a:off x="2042160" y="2900204"/>
            <a:ext cx="0" cy="211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vrundet rektangel 57"/>
          <p:cNvSpPr/>
          <p:nvPr/>
        </p:nvSpPr>
        <p:spPr>
          <a:xfrm>
            <a:off x="1769749" y="3052019"/>
            <a:ext cx="1459023" cy="3775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KULTURUTVIKLING</a:t>
            </a:r>
          </a:p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Fagstillinger</a:t>
            </a:r>
          </a:p>
        </p:txBody>
      </p: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51BC631F-0191-4324-B7CD-30142334F0DC}"/>
              </a:ext>
            </a:extLst>
          </p:cNvPr>
          <p:cNvCxnSpPr/>
          <p:nvPr/>
        </p:nvCxnSpPr>
        <p:spPr>
          <a:xfrm flipH="1">
            <a:off x="1360320" y="5735524"/>
            <a:ext cx="360000" cy="0"/>
          </a:xfrm>
          <a:prstGeom prst="line">
            <a:avLst/>
          </a:prstGeom>
          <a:ln w="12700">
            <a:solidFill>
              <a:srgbClr val="00A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ktangel 49"/>
          <p:cNvSpPr/>
          <p:nvPr/>
        </p:nvSpPr>
        <p:spPr>
          <a:xfrm>
            <a:off x="1513543" y="5519485"/>
            <a:ext cx="1440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33A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rtlCol="0" anchor="t" anchorCtr="1"/>
          <a:lstStyle/>
          <a:p>
            <a:pPr algn="ctr"/>
            <a:r>
              <a:rPr lang="nb-NO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BIBLIOTEK OG INNBYGGERDIALOG</a:t>
            </a:r>
          </a:p>
        </p:txBody>
      </p:sp>
    </p:spTree>
    <p:extLst>
      <p:ext uri="{BB962C8B-B14F-4D97-AF65-F5344CB8AC3E}">
        <p14:creationId xmlns:p14="http://schemas.microsoft.com/office/powerpoint/2010/main" val="183957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993040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">
  <a:themeElements>
    <a:clrScheme name="Lindesnes kommune 1">
      <a:dk1>
        <a:srgbClr val="000000"/>
      </a:dk1>
      <a:lt1>
        <a:srgbClr val="FFFFFF"/>
      </a:lt1>
      <a:dk2>
        <a:srgbClr val="038EB3"/>
      </a:dk2>
      <a:lt2>
        <a:srgbClr val="FEFFFF"/>
      </a:lt2>
      <a:accent1>
        <a:srgbClr val="038EB3"/>
      </a:accent1>
      <a:accent2>
        <a:srgbClr val="00B2DC"/>
      </a:accent2>
      <a:accent3>
        <a:srgbClr val="CF6DB4"/>
      </a:accent3>
      <a:accent4>
        <a:srgbClr val="003A45"/>
      </a:accent4>
      <a:accent5>
        <a:srgbClr val="285714"/>
      </a:accent5>
      <a:accent6>
        <a:srgbClr val="378220"/>
      </a:accent6>
      <a:hlink>
        <a:srgbClr val="038EB3"/>
      </a:hlink>
      <a:folHlink>
        <a:srgbClr val="038E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pittelsider">
  <a:themeElements>
    <a:clrScheme name="Lindesnes kommune 1">
      <a:dk1>
        <a:srgbClr val="000000"/>
      </a:dk1>
      <a:lt1>
        <a:srgbClr val="FFFFFF"/>
      </a:lt1>
      <a:dk2>
        <a:srgbClr val="038EB3"/>
      </a:dk2>
      <a:lt2>
        <a:srgbClr val="FEFFFF"/>
      </a:lt2>
      <a:accent1>
        <a:srgbClr val="038EB3"/>
      </a:accent1>
      <a:accent2>
        <a:srgbClr val="00B2DC"/>
      </a:accent2>
      <a:accent3>
        <a:srgbClr val="CF6DB4"/>
      </a:accent3>
      <a:accent4>
        <a:srgbClr val="003A45"/>
      </a:accent4>
      <a:accent5>
        <a:srgbClr val="285714"/>
      </a:accent5>
      <a:accent6>
        <a:srgbClr val="378220"/>
      </a:accent6>
      <a:hlink>
        <a:srgbClr val="038EB3"/>
      </a:hlink>
      <a:folHlink>
        <a:srgbClr val="038E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kstsider">
  <a:themeElements>
    <a:clrScheme name="Lindesnes kommune 1">
      <a:dk1>
        <a:srgbClr val="000000"/>
      </a:dk1>
      <a:lt1>
        <a:srgbClr val="FFFFFF"/>
      </a:lt1>
      <a:dk2>
        <a:srgbClr val="038EB3"/>
      </a:dk2>
      <a:lt2>
        <a:srgbClr val="FEFFFF"/>
      </a:lt2>
      <a:accent1>
        <a:srgbClr val="038EB3"/>
      </a:accent1>
      <a:accent2>
        <a:srgbClr val="00B2DC"/>
      </a:accent2>
      <a:accent3>
        <a:srgbClr val="CF6DB4"/>
      </a:accent3>
      <a:accent4>
        <a:srgbClr val="003A45"/>
      </a:accent4>
      <a:accent5>
        <a:srgbClr val="285714"/>
      </a:accent5>
      <a:accent6>
        <a:srgbClr val="378220"/>
      </a:accent6>
      <a:hlink>
        <a:srgbClr val="038EB3"/>
      </a:hlink>
      <a:folHlink>
        <a:srgbClr val="038E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ksider">
  <a:themeElements>
    <a:clrScheme name="Lindesnes kommune 1">
      <a:dk1>
        <a:srgbClr val="000000"/>
      </a:dk1>
      <a:lt1>
        <a:srgbClr val="FFFFFF"/>
      </a:lt1>
      <a:dk2>
        <a:srgbClr val="038EB3"/>
      </a:dk2>
      <a:lt2>
        <a:srgbClr val="FEFFFF"/>
      </a:lt2>
      <a:accent1>
        <a:srgbClr val="038EB3"/>
      </a:accent1>
      <a:accent2>
        <a:srgbClr val="00B2DC"/>
      </a:accent2>
      <a:accent3>
        <a:srgbClr val="CF6DB4"/>
      </a:accent3>
      <a:accent4>
        <a:srgbClr val="003A45"/>
      </a:accent4>
      <a:accent5>
        <a:srgbClr val="285714"/>
      </a:accent5>
      <a:accent6>
        <a:srgbClr val="378220"/>
      </a:accent6>
      <a:hlink>
        <a:srgbClr val="038EB3"/>
      </a:hlink>
      <a:folHlink>
        <a:srgbClr val="038E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b673129-c703-470e-a755-1e7dd94910b1">
      <UserInfo>
        <DisplayName>Alle</DisplayName>
        <AccountId>8</AccountId>
        <AccountType/>
      </UserInfo>
      <UserInfo>
        <DisplayName>Trine Bydahl Gulbrandsen</DisplayName>
        <AccountId>16</AccountId>
        <AccountType/>
      </UserInfo>
      <UserInfo>
        <DisplayName>Gudrun Røssehaug</DisplayName>
        <AccountId>26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7C4C06BBA1CE42A2B365863CB7714E" ma:contentTypeVersion="13" ma:contentTypeDescription="Opprett et nytt dokument." ma:contentTypeScope="" ma:versionID="dbe35bdedcb803a987d00b8af66b3549">
  <xsd:schema xmlns:xsd="http://www.w3.org/2001/XMLSchema" xmlns:xs="http://www.w3.org/2001/XMLSchema" xmlns:p="http://schemas.microsoft.com/office/2006/metadata/properties" xmlns:ns2="6f10324d-4895-4b7a-b968-405664b8df43" xmlns:ns3="3b673129-c703-470e-a755-1e7dd94910b1" targetNamespace="http://schemas.microsoft.com/office/2006/metadata/properties" ma:root="true" ma:fieldsID="d16c2af5ecd3a8c2c0b06cd76065de0f" ns2:_="" ns3:_="">
    <xsd:import namespace="6f10324d-4895-4b7a-b968-405664b8df43"/>
    <xsd:import namespace="3b673129-c703-470e-a755-1e7dd94910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0324d-4895-4b7a-b968-405664b8d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73129-c703-470e-a755-1e7dd94910b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B80EEB-8960-4786-A33D-9448E43644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9A68D6-92A7-48B1-A401-95017EE6DBEA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deaaa6f0-fb69-4aae-a445-a5c863e12957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588b32c-c152-4430-8847-4ea1b7fb34b6"/>
    <ds:schemaRef ds:uri="http://purl.org/dc/terms/"/>
    <ds:schemaRef ds:uri="3b673129-c703-470e-a755-1e7dd94910b1"/>
  </ds:schemaRefs>
</ds:datastoreItem>
</file>

<file path=customXml/itemProps3.xml><?xml version="1.0" encoding="utf-8"?>
<ds:datastoreItem xmlns:ds="http://schemas.openxmlformats.org/officeDocument/2006/customXml" ds:itemID="{C11B5F56-55A4-440B-A6C1-61F1203AE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10324d-4895-4b7a-b968-405664b8df43"/>
    <ds:schemaRef ds:uri="3b673129-c703-470e-a755-1e7dd94910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400</Words>
  <Application>Microsoft Office PowerPoint</Application>
  <PresentationFormat>Widescreen</PresentationFormat>
  <Paragraphs>132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Forsider</vt:lpstr>
      <vt:lpstr>Kapittelsider</vt:lpstr>
      <vt:lpstr>1_Tekstsider</vt:lpstr>
      <vt:lpstr>Baksider</vt:lpstr>
      <vt:lpstr>Organisasjonskart Lindesnes kommune</vt:lpstr>
      <vt:lpstr>PowerPoint-presentasjon</vt:lpstr>
      <vt:lpstr>PowerPoint-presentasjon</vt:lpstr>
      <vt:lpstr>Rådmann og stab, støtte, utvikling </vt:lpstr>
      <vt:lpstr>Tjenesteområde oppvekst </vt:lpstr>
      <vt:lpstr>Tjenesteområde velferd </vt:lpstr>
      <vt:lpstr>Tjenesteområde samfunnsutvikling 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Malin Helen Jørgensen</dc:creator>
  <cp:keywords/>
  <dc:description/>
  <cp:lastModifiedBy>Malin Helen Jørgensen</cp:lastModifiedBy>
  <cp:revision>162</cp:revision>
  <cp:lastPrinted>2020-06-04T09:40:35Z</cp:lastPrinted>
  <dcterms:created xsi:type="dcterms:W3CDTF">2018-02-20T10:35:17Z</dcterms:created>
  <dcterms:modified xsi:type="dcterms:W3CDTF">2024-04-03T13:08:45Z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0x0101006A7C4C06BBA1CE42A2B365863CB7714E</vt:lpwstr>
  </property>
</Properties>
</file>